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72" r:id="rId2"/>
    <p:sldMasterId id="2147483784" r:id="rId3"/>
    <p:sldMasterId id="2147483787" r:id="rId4"/>
    <p:sldMasterId id="2147483789" r:id="rId5"/>
  </p:sldMasterIdLst>
  <p:notesMasterIdLst>
    <p:notesMasterId r:id="rId52"/>
  </p:notesMasterIdLst>
  <p:sldIdLst>
    <p:sldId id="264" r:id="rId6"/>
    <p:sldId id="266" r:id="rId7"/>
    <p:sldId id="279" r:id="rId8"/>
    <p:sldId id="280" r:id="rId9"/>
    <p:sldId id="281" r:id="rId10"/>
    <p:sldId id="282" r:id="rId11"/>
    <p:sldId id="283" r:id="rId12"/>
    <p:sldId id="284" r:id="rId13"/>
    <p:sldId id="285" r:id="rId14"/>
    <p:sldId id="317" r:id="rId15"/>
    <p:sldId id="307" r:id="rId16"/>
    <p:sldId id="308" r:id="rId17"/>
    <p:sldId id="309" r:id="rId18"/>
    <p:sldId id="310" r:id="rId19"/>
    <p:sldId id="311" r:id="rId20"/>
    <p:sldId id="312" r:id="rId21"/>
    <p:sldId id="313" r:id="rId22"/>
    <p:sldId id="314" r:id="rId23"/>
    <p:sldId id="315" r:id="rId24"/>
    <p:sldId id="286" r:id="rId25"/>
    <p:sldId id="287" r:id="rId26"/>
    <p:sldId id="288" r:id="rId27"/>
    <p:sldId id="289" r:id="rId28"/>
    <p:sldId id="290" r:id="rId29"/>
    <p:sldId id="291" r:id="rId30"/>
    <p:sldId id="292" r:id="rId31"/>
    <p:sldId id="293" r:id="rId32"/>
    <p:sldId id="294" r:id="rId33"/>
    <p:sldId id="295" r:id="rId34"/>
    <p:sldId id="316" r:id="rId35"/>
    <p:sldId id="296" r:id="rId36"/>
    <p:sldId id="297" r:id="rId37"/>
    <p:sldId id="298" r:id="rId38"/>
    <p:sldId id="320" r:id="rId39"/>
    <p:sldId id="321" r:id="rId40"/>
    <p:sldId id="299" r:id="rId41"/>
    <p:sldId id="300" r:id="rId42"/>
    <p:sldId id="301" r:id="rId43"/>
    <p:sldId id="302" r:id="rId44"/>
    <p:sldId id="303" r:id="rId45"/>
    <p:sldId id="304" r:id="rId46"/>
    <p:sldId id="305" r:id="rId47"/>
    <p:sldId id="306" r:id="rId48"/>
    <p:sldId id="319" r:id="rId49"/>
    <p:sldId id="318" r:id="rId50"/>
    <p:sldId id="262"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39" autoAdjust="0"/>
    <p:restoredTop sz="94529" autoAdjust="0"/>
  </p:normalViewPr>
  <p:slideViewPr>
    <p:cSldViewPr snapToGrid="0" snapToObjects="1">
      <p:cViewPr>
        <p:scale>
          <a:sx n="110" d="100"/>
          <a:sy n="110" d="100"/>
        </p:scale>
        <p:origin x="760" y="712"/>
      </p:cViewPr>
      <p:guideLst>
        <p:guide orient="horz" pos="1620"/>
        <p:guide pos="2880"/>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E7371-6A47-42EB-B415-F6056E5BAEAB}" type="datetimeFigureOut">
              <a:rPr lang="en-US" smtClean="0"/>
              <a:t>5/18/18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665AC-28C2-49FA-BBC5-62DEC653DD73}" type="slidenum">
              <a:rPr lang="en-US" smtClean="0"/>
              <a:t>‹#›</a:t>
            </a:fld>
            <a:endParaRPr lang="en-US"/>
          </a:p>
        </p:txBody>
      </p:sp>
    </p:spTree>
    <p:extLst>
      <p:ext uri="{BB962C8B-B14F-4D97-AF65-F5344CB8AC3E}">
        <p14:creationId xmlns:p14="http://schemas.microsoft.com/office/powerpoint/2010/main" val="1928505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that  we need to train a model so that when we plug out input data, it will give the predicted value as close to the true value as possible. When we have new incoming data we can give the prediction that’s good enough</a:t>
            </a:r>
          </a:p>
        </p:txBody>
      </p:sp>
      <p:sp>
        <p:nvSpPr>
          <p:cNvPr id="4" name="Slide Number Placeholder 3"/>
          <p:cNvSpPr>
            <a:spLocks noGrp="1"/>
          </p:cNvSpPr>
          <p:nvPr>
            <p:ph type="sldNum" sz="quarter" idx="10"/>
          </p:nvPr>
        </p:nvSpPr>
        <p:spPr/>
        <p:txBody>
          <a:bodyPr/>
          <a:lstStyle/>
          <a:p>
            <a:fld id="{88D665AC-28C2-49FA-BBC5-62DEC653DD73}" type="slidenum">
              <a:rPr lang="en-US" smtClean="0"/>
              <a:t>13</a:t>
            </a:fld>
            <a:endParaRPr lang="en-US"/>
          </a:p>
        </p:txBody>
      </p:sp>
    </p:spTree>
    <p:extLst>
      <p:ext uri="{BB962C8B-B14F-4D97-AF65-F5344CB8AC3E}">
        <p14:creationId xmlns:p14="http://schemas.microsoft.com/office/powerpoint/2010/main" val="965696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that  we need to train a model so that when we plug out input data, it will give the predicted value as close to the true value as possible. When we have new incoming data we can give the prediction that’s good enough</a:t>
            </a:r>
          </a:p>
        </p:txBody>
      </p:sp>
      <p:sp>
        <p:nvSpPr>
          <p:cNvPr id="4" name="Slide Number Placeholder 3"/>
          <p:cNvSpPr>
            <a:spLocks noGrp="1"/>
          </p:cNvSpPr>
          <p:nvPr>
            <p:ph type="sldNum" sz="quarter" idx="10"/>
          </p:nvPr>
        </p:nvSpPr>
        <p:spPr/>
        <p:txBody>
          <a:bodyPr/>
          <a:lstStyle/>
          <a:p>
            <a:fld id="{88D665AC-28C2-49FA-BBC5-62DEC653DD73}" type="slidenum">
              <a:rPr lang="en-US" smtClean="0"/>
              <a:t>14</a:t>
            </a:fld>
            <a:endParaRPr lang="en-US"/>
          </a:p>
        </p:txBody>
      </p:sp>
    </p:spTree>
    <p:extLst>
      <p:ext uri="{BB962C8B-B14F-4D97-AF65-F5344CB8AC3E}">
        <p14:creationId xmlns:p14="http://schemas.microsoft.com/office/powerpoint/2010/main" val="4044257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that  we need to train a model so that when we plug out input data, it will give the predicted value as close to the true value as possible. When we have new incoming data we can give the prediction that’s good enough</a:t>
            </a:r>
          </a:p>
        </p:txBody>
      </p:sp>
      <p:sp>
        <p:nvSpPr>
          <p:cNvPr id="4" name="Slide Number Placeholder 3"/>
          <p:cNvSpPr>
            <a:spLocks noGrp="1"/>
          </p:cNvSpPr>
          <p:nvPr>
            <p:ph type="sldNum" sz="quarter" idx="10"/>
          </p:nvPr>
        </p:nvSpPr>
        <p:spPr/>
        <p:txBody>
          <a:bodyPr/>
          <a:lstStyle/>
          <a:p>
            <a:fld id="{88D665AC-28C2-49FA-BBC5-62DEC653DD73}" type="slidenum">
              <a:rPr lang="en-US" smtClean="0"/>
              <a:t>15</a:t>
            </a:fld>
            <a:endParaRPr lang="en-US"/>
          </a:p>
        </p:txBody>
      </p:sp>
    </p:spTree>
    <p:extLst>
      <p:ext uri="{BB962C8B-B14F-4D97-AF65-F5344CB8AC3E}">
        <p14:creationId xmlns:p14="http://schemas.microsoft.com/office/powerpoint/2010/main" val="263582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that  we need to train a model so that when we plug out input data, it will give the predicted value as close to the true value as possible. When we have new incoming data we can give the prediction that’s good enough</a:t>
            </a:r>
          </a:p>
        </p:txBody>
      </p:sp>
      <p:sp>
        <p:nvSpPr>
          <p:cNvPr id="4" name="Slide Number Placeholder 3"/>
          <p:cNvSpPr>
            <a:spLocks noGrp="1"/>
          </p:cNvSpPr>
          <p:nvPr>
            <p:ph type="sldNum" sz="quarter" idx="10"/>
          </p:nvPr>
        </p:nvSpPr>
        <p:spPr/>
        <p:txBody>
          <a:bodyPr/>
          <a:lstStyle/>
          <a:p>
            <a:fld id="{88D665AC-28C2-49FA-BBC5-62DEC653DD73}" type="slidenum">
              <a:rPr lang="en-US" smtClean="0"/>
              <a:t>16</a:t>
            </a:fld>
            <a:endParaRPr lang="en-US"/>
          </a:p>
        </p:txBody>
      </p:sp>
    </p:spTree>
    <p:extLst>
      <p:ext uri="{BB962C8B-B14F-4D97-AF65-F5344CB8AC3E}">
        <p14:creationId xmlns:p14="http://schemas.microsoft.com/office/powerpoint/2010/main" val="1483946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that  we need to train a model so that when we plug out input data, it will give the predicted value as close to the true value as possible. When we have new incoming data we can give the prediction that’s good enough</a:t>
            </a:r>
          </a:p>
        </p:txBody>
      </p:sp>
      <p:sp>
        <p:nvSpPr>
          <p:cNvPr id="4" name="Slide Number Placeholder 3"/>
          <p:cNvSpPr>
            <a:spLocks noGrp="1"/>
          </p:cNvSpPr>
          <p:nvPr>
            <p:ph type="sldNum" sz="quarter" idx="10"/>
          </p:nvPr>
        </p:nvSpPr>
        <p:spPr/>
        <p:txBody>
          <a:bodyPr/>
          <a:lstStyle/>
          <a:p>
            <a:fld id="{88D665AC-28C2-49FA-BBC5-62DEC653DD73}" type="slidenum">
              <a:rPr lang="en-US" smtClean="0"/>
              <a:t>17</a:t>
            </a:fld>
            <a:endParaRPr lang="en-US"/>
          </a:p>
        </p:txBody>
      </p:sp>
    </p:spTree>
    <p:extLst>
      <p:ext uri="{BB962C8B-B14F-4D97-AF65-F5344CB8AC3E}">
        <p14:creationId xmlns:p14="http://schemas.microsoft.com/office/powerpoint/2010/main" val="2474171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665AC-28C2-49FA-BBC5-62DEC653DD73}" type="slidenum">
              <a:rPr lang="en-US" smtClean="0"/>
              <a:t>18</a:t>
            </a:fld>
            <a:endParaRPr lang="en-US"/>
          </a:p>
        </p:txBody>
      </p:sp>
    </p:spTree>
    <p:extLst>
      <p:ext uri="{BB962C8B-B14F-4D97-AF65-F5344CB8AC3E}">
        <p14:creationId xmlns:p14="http://schemas.microsoft.com/office/powerpoint/2010/main" val="23792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665AC-28C2-49FA-BBC5-62DEC653DD73}" type="slidenum">
              <a:rPr lang="en-US" smtClean="0"/>
              <a:t>19</a:t>
            </a:fld>
            <a:endParaRPr lang="en-US"/>
          </a:p>
        </p:txBody>
      </p:sp>
    </p:spTree>
    <p:extLst>
      <p:ext uri="{BB962C8B-B14F-4D97-AF65-F5344CB8AC3E}">
        <p14:creationId xmlns:p14="http://schemas.microsoft.com/office/powerpoint/2010/main" val="1824812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US SEAL.eps"/>
          <p:cNvPicPr>
            <a:picLocks noChangeAspect="1"/>
          </p:cNvPicPr>
          <p:nvPr userDrawn="1"/>
        </p:nvPicPr>
        <p:blipFill>
          <a:blip r:embed="rId2">
            <a:alphaModFix amt="14000"/>
            <a:extLst>
              <a:ext uri="{28A0092B-C50C-407E-A947-70E740481C1C}">
                <a14:useLocalDpi xmlns:a14="http://schemas.microsoft.com/office/drawing/2010/main" val="0"/>
              </a:ext>
            </a:extLst>
          </a:blip>
          <a:stretch>
            <a:fillRect/>
          </a:stretch>
        </p:blipFill>
        <p:spPr>
          <a:xfrm>
            <a:off x="5875098" y="1249218"/>
            <a:ext cx="3592176" cy="3592176"/>
          </a:xfrm>
          <a:prstGeom prst="rect">
            <a:avLst/>
          </a:prstGeom>
        </p:spPr>
      </p:pic>
      <p:sp>
        <p:nvSpPr>
          <p:cNvPr id="2" name="Title 1"/>
          <p:cNvSpPr>
            <a:spLocks noGrp="1"/>
          </p:cNvSpPr>
          <p:nvPr>
            <p:ph type="ctrTitle"/>
          </p:nvPr>
        </p:nvSpPr>
        <p:spPr>
          <a:xfrm>
            <a:off x="685800" y="1"/>
            <a:ext cx="7772400" cy="985212"/>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685800" y="1914043"/>
            <a:ext cx="6400800" cy="1314450"/>
          </a:xfrm>
        </p:spPr>
        <p:txBody>
          <a:bodyPr>
            <a:normAutofit/>
          </a:bodyPr>
          <a:lstStyle>
            <a:lvl1pPr marL="0" indent="0" algn="ctr">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83549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581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0822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
            <a:ext cx="7772400" cy="985212"/>
          </a:xfrm>
        </p:spPr>
        <p:txBody>
          <a:bodyPr>
            <a:normAutofit/>
          </a:bodyPr>
          <a:lstStyle>
            <a:lvl1pPr>
              <a:defRPr sz="2400"/>
            </a:lvl1pPr>
          </a:lstStyle>
          <a:p>
            <a:r>
              <a:rPr lang="en-US"/>
              <a:t>Click to edit Master title style</a:t>
            </a:r>
            <a:endParaRPr lang="en-US" dirty="0"/>
          </a:p>
        </p:txBody>
      </p:sp>
      <p:sp>
        <p:nvSpPr>
          <p:cNvPr id="3" name="Subtitle 2"/>
          <p:cNvSpPr>
            <a:spLocks noGrp="1"/>
          </p:cNvSpPr>
          <p:nvPr>
            <p:ph type="subTitle" idx="1"/>
          </p:nvPr>
        </p:nvSpPr>
        <p:spPr>
          <a:xfrm>
            <a:off x="685800" y="1914043"/>
            <a:ext cx="6400800" cy="1314450"/>
          </a:xfrm>
        </p:spPr>
        <p:txBody>
          <a:bodyPr>
            <a:normAutofit/>
          </a:bodyPr>
          <a:lstStyle>
            <a:lvl1pPr marL="0" indent="0" algn="ctr">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4" name="Picture 3" descr="TTUS SEAL Bline.eps"/>
          <p:cNvPicPr>
            <a:picLocks noChangeAspect="1"/>
          </p:cNvPicPr>
          <p:nvPr userDrawn="1"/>
        </p:nvPicPr>
        <p:blipFill>
          <a:blip r:embed="rId2">
            <a:alphaModFix amt="13000"/>
            <a:extLst>
              <a:ext uri="{28A0092B-C50C-407E-A947-70E740481C1C}">
                <a14:useLocalDpi xmlns:a14="http://schemas.microsoft.com/office/drawing/2010/main" val="0"/>
              </a:ext>
            </a:extLst>
          </a:blip>
          <a:stretch>
            <a:fillRect/>
          </a:stretch>
        </p:blipFill>
        <p:spPr>
          <a:xfrm>
            <a:off x="5875098" y="1249218"/>
            <a:ext cx="3592176" cy="3592176"/>
          </a:xfrm>
          <a:prstGeom prst="rect">
            <a:avLst/>
          </a:prstGeom>
        </p:spPr>
      </p:pic>
    </p:spTree>
    <p:extLst>
      <p:ext uri="{BB962C8B-B14F-4D97-AF65-F5344CB8AC3E}">
        <p14:creationId xmlns:p14="http://schemas.microsoft.com/office/powerpoint/2010/main" val="2483549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799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42405"/>
            <a:ext cx="7772400" cy="1406261"/>
          </a:xfrm>
        </p:spPr>
        <p:txBody>
          <a:bodyPr anchor="t"/>
          <a:lstStyle>
            <a:lvl1pPr algn="l">
              <a:defRPr sz="4000" b="1" cap="all">
                <a:solidFill>
                  <a:srgbClr val="000000"/>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1616869"/>
            <a:ext cx="7772400" cy="1125537"/>
          </a:xfrm>
        </p:spPr>
        <p:txBody>
          <a:bodyPr anchor="b"/>
          <a:lstStyle>
            <a:lvl1pPr marL="0" indent="0">
              <a:buNone/>
              <a:defRPr sz="20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50244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8542"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848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8542" y="1123758"/>
            <a:ext cx="3818845"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8542" y="1839768"/>
            <a:ext cx="381884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23758"/>
            <a:ext cx="3820432"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39768"/>
            <a:ext cx="3820432"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377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814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95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7842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9127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1285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799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5475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581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0822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14963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027385"/>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3765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1979" y="2173245"/>
            <a:ext cx="6400800" cy="1314450"/>
          </a:xfrm>
          <a:prstGeom prst="rect">
            <a:avLst/>
          </a:prstGeom>
        </p:spPr>
        <p:txBody>
          <a:bodyPr>
            <a:normAutofit/>
          </a:bodyPr>
          <a:lstStyle>
            <a:lvl1pPr marL="0" indent="0" algn="l">
              <a:buNone/>
              <a:defRPr sz="36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707990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113" y="2049678"/>
            <a:ext cx="6400800" cy="1314450"/>
          </a:xfrm>
          <a:prstGeom prst="rect">
            <a:avLst/>
          </a:prstGeom>
        </p:spPr>
        <p:txBody>
          <a:bodyPr>
            <a:normAutofit/>
          </a:bodyPr>
          <a:lstStyle>
            <a:lvl1pPr marL="0" indent="0" algn="l">
              <a:buNone/>
              <a:defRPr sz="3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01973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42405"/>
            <a:ext cx="7772400" cy="1406261"/>
          </a:xfrm>
        </p:spPr>
        <p:txBody>
          <a:bodyPr anchor="t"/>
          <a:lstStyle>
            <a:lvl1pPr algn="l">
              <a:defRPr sz="4000" b="1" cap="all">
                <a:solidFill>
                  <a:srgbClr val="000000"/>
                </a:solidFill>
              </a:defRPr>
            </a:lvl1pPr>
          </a:lstStyle>
          <a:p>
            <a:r>
              <a:rPr lang="en-US" dirty="0"/>
              <a:t>Click to edit Master title style</a:t>
            </a:r>
          </a:p>
        </p:txBody>
      </p:sp>
      <p:sp>
        <p:nvSpPr>
          <p:cNvPr id="3" name="Text Placeholder 2"/>
          <p:cNvSpPr>
            <a:spLocks noGrp="1"/>
          </p:cNvSpPr>
          <p:nvPr>
            <p:ph type="body" idx="1"/>
          </p:nvPr>
        </p:nvSpPr>
        <p:spPr>
          <a:xfrm>
            <a:off x="722313" y="1616869"/>
            <a:ext cx="7772400" cy="1125537"/>
          </a:xfrm>
        </p:spPr>
        <p:txBody>
          <a:bodyPr anchor="b"/>
          <a:lstStyle>
            <a:lvl1pPr marL="0" indent="0">
              <a:buNone/>
              <a:defRPr sz="20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50244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8542"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848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8542" y="1123758"/>
            <a:ext cx="3818845"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542" y="1839768"/>
            <a:ext cx="381884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23758"/>
            <a:ext cx="3820432"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839768"/>
            <a:ext cx="3820432"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437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81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9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7842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9127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128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547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4.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5.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TTUS_SEAL.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38143" y="65314"/>
            <a:ext cx="827314" cy="827314"/>
          </a:xfrm>
          <a:prstGeom prst="rect">
            <a:avLst/>
          </a:prstGeom>
        </p:spPr>
      </p:pic>
      <p:sp>
        <p:nvSpPr>
          <p:cNvPr id="2" name="Title Placeholder 1"/>
          <p:cNvSpPr>
            <a:spLocks noGrp="1"/>
          </p:cNvSpPr>
          <p:nvPr>
            <p:ph type="title"/>
          </p:nvPr>
        </p:nvSpPr>
        <p:spPr>
          <a:xfrm>
            <a:off x="678543" y="56138"/>
            <a:ext cx="7786914"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78543" y="1200150"/>
            <a:ext cx="7786914" cy="37639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6936327"/>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57200" rtl="0" eaLnBrk="1" latinLnBrk="0" hangingPunct="1">
        <a:spcBef>
          <a:spcPct val="0"/>
        </a:spcBef>
        <a:buNone/>
        <a:defRPr sz="2400" kern="1200">
          <a:solidFill>
            <a:srgbClr val="FFFFFF"/>
          </a:solidFill>
          <a:latin typeface="Times New Roman"/>
          <a:ea typeface="+mj-ea"/>
          <a:cs typeface="Times New Roman"/>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TTUS_SEAL.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38143" y="65314"/>
            <a:ext cx="827314" cy="827314"/>
          </a:xfrm>
          <a:prstGeom prst="rect">
            <a:avLst/>
          </a:prstGeom>
        </p:spPr>
      </p:pic>
      <p:sp>
        <p:nvSpPr>
          <p:cNvPr id="2" name="Title Placeholder 1"/>
          <p:cNvSpPr>
            <a:spLocks noGrp="1"/>
          </p:cNvSpPr>
          <p:nvPr>
            <p:ph type="title"/>
          </p:nvPr>
        </p:nvSpPr>
        <p:spPr>
          <a:xfrm>
            <a:off x="678543" y="56138"/>
            <a:ext cx="7786914"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8543" y="1200150"/>
            <a:ext cx="7786914" cy="37639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93632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457200" rtl="0" eaLnBrk="1" latinLnBrk="0" hangingPunct="1">
        <a:spcBef>
          <a:spcPct val="0"/>
        </a:spcBef>
        <a:buNone/>
        <a:defRPr sz="2400" kern="1200">
          <a:solidFill>
            <a:schemeClr val="bg1"/>
          </a:solidFill>
          <a:latin typeface="Times New Roman"/>
          <a:ea typeface="+mj-ea"/>
          <a:cs typeface="Times New Roman"/>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527476"/>
      </p:ext>
    </p:extLst>
  </p:cSld>
  <p:clrMap bg1="lt1" tx1="dk1" bg2="lt2" tx2="dk2" accent1="accent1" accent2="accent2" accent3="accent3" accent4="accent4" accent5="accent5" accent6="accent6" hlink="hlink" folHlink="folHlink"/>
  <p:sldLayoutIdLst>
    <p:sldLayoutId id="2147483785" r:id="rId1"/>
    <p:sldLayoutId id="2147483791" r:id="rId2"/>
    <p:sldLayoutId id="2147483786"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2"/>
          <p:cNvSpPr>
            <a:spLocks noGrp="1"/>
          </p:cNvSpPr>
          <p:nvPr>
            <p:ph type="body" idx="1"/>
          </p:nvPr>
        </p:nvSpPr>
        <p:spPr>
          <a:xfrm>
            <a:off x="680357" y="1200150"/>
            <a:ext cx="7783286" cy="37733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TTUS_fl2Cv8rv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57" y="122419"/>
            <a:ext cx="4228826" cy="739306"/>
          </a:xfrm>
          <a:prstGeom prst="rect">
            <a:avLst/>
          </a:prstGeom>
        </p:spPr>
      </p:pic>
    </p:spTree>
    <p:extLst>
      <p:ext uri="{BB962C8B-B14F-4D97-AF65-F5344CB8AC3E}">
        <p14:creationId xmlns:p14="http://schemas.microsoft.com/office/powerpoint/2010/main" val="323277569"/>
      </p:ext>
    </p:extLst>
  </p:cSld>
  <p:clrMap bg1="lt1" tx1="dk1" bg2="lt2" tx2="dk2" accent1="accent1" accent2="accent2" accent3="accent3" accent4="accent4" accent5="accent5" accent6="accent6" hlink="hlink" folHlink="folHlink"/>
  <p:sldLayoutIdLst>
    <p:sldLayoutId id="214748378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2"/>
          <p:cNvSpPr>
            <a:spLocks noGrp="1"/>
          </p:cNvSpPr>
          <p:nvPr>
            <p:ph type="body" idx="1"/>
          </p:nvPr>
        </p:nvSpPr>
        <p:spPr>
          <a:xfrm>
            <a:off x="680357" y="1200150"/>
            <a:ext cx="7783286" cy="37733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TTUS_fl2Cv8rv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57" y="122419"/>
            <a:ext cx="4228826" cy="739306"/>
          </a:xfrm>
          <a:prstGeom prst="rect">
            <a:avLst/>
          </a:prstGeom>
        </p:spPr>
      </p:pic>
    </p:spTree>
    <p:extLst>
      <p:ext uri="{BB962C8B-B14F-4D97-AF65-F5344CB8AC3E}">
        <p14:creationId xmlns:p14="http://schemas.microsoft.com/office/powerpoint/2010/main" val="2191669909"/>
      </p:ext>
    </p:extLst>
  </p:cSld>
  <p:clrMap bg1="dk1" tx1="lt1" bg2="dk2" tx2="lt2" accent1="accent1" accent2="accent2" accent3="accent3" accent4="accent4" accent5="accent5" accent6="accent6" hlink="hlink" folHlink="folHlink"/>
  <p:sldLayoutIdLst>
    <p:sldLayoutId id="214748379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hyperlink" Target="https://www.tensorflow.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ocalhost:600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ubs.usgs.gov/sir/2017/5040/sir20175040.pdf"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Alex-Nguyen/SaturatedThicknessTensorBoard"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researchgate.net/publication/259998598_Use_of_Crop-Specific_Drought_Indices_for_Determining_Irrigation_Demand_in_the_Texas_High_Plain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ensorflow/tensorflow" TargetMode="External"/><Relationship Id="rId2" Type="http://schemas.openxmlformats.org/officeDocument/2006/relationships/hyperlink" Target="https://dblp.uni-trier.de/pers/hd/n/Namin:Akbar_Siami" TargetMode="External"/><Relationship Id="rId1" Type="http://schemas.openxmlformats.org/officeDocument/2006/relationships/slideLayout" Target="../slideLayouts/slideLayout2.xml"/><Relationship Id="rId5" Type="http://schemas.openxmlformats.org/officeDocument/2006/relationships/hyperlink" Target="https://github.com/Theano/Theano" TargetMode="External"/><Relationship Id="rId4" Type="http://schemas.openxmlformats.org/officeDocument/2006/relationships/hyperlink" Target="https://github.com/Microsoft/cnt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92252" y="2349889"/>
            <a:ext cx="5147047" cy="87317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r>
              <a:rPr lang="en-US" sz="2000" dirty="0">
                <a:solidFill>
                  <a:srgbClr val="FFFFFF"/>
                </a:solidFill>
                <a:latin typeface="Times New Roman"/>
                <a:cs typeface="Times New Roman"/>
              </a:rPr>
              <a:t>Presenter</a:t>
            </a:r>
            <a:r>
              <a:rPr lang="en-US" sz="2000" b="1" dirty="0">
                <a:solidFill>
                  <a:srgbClr val="FFFFFF"/>
                </a:solidFill>
                <a:latin typeface="Times New Roman"/>
                <a:cs typeface="Times New Roman"/>
              </a:rPr>
              <a:t>: Vinh The Nguyen</a:t>
            </a:r>
            <a:br>
              <a:rPr lang="en-US" sz="2000" dirty="0">
                <a:solidFill>
                  <a:srgbClr val="FFFFFF"/>
                </a:solidFill>
                <a:latin typeface="Times New Roman"/>
                <a:cs typeface="Times New Roman"/>
              </a:rPr>
            </a:br>
            <a:r>
              <a:rPr lang="en-US" sz="1800" i="1" dirty="0">
                <a:solidFill>
                  <a:srgbClr val="FFFFFF"/>
                </a:solidFill>
                <a:latin typeface="Times New Roman"/>
                <a:cs typeface="Times New Roman"/>
              </a:rPr>
              <a:t>PhD student</a:t>
            </a:r>
          </a:p>
          <a:p>
            <a:pPr algn="l">
              <a:defRPr/>
            </a:pPr>
            <a:r>
              <a:rPr lang="en-US" sz="1800" i="1" dirty="0">
                <a:solidFill>
                  <a:srgbClr val="FFFFFF"/>
                </a:solidFill>
                <a:latin typeface="Times New Roman"/>
                <a:cs typeface="Times New Roman"/>
              </a:rPr>
              <a:t>Computer Science Department</a:t>
            </a:r>
          </a:p>
          <a:p>
            <a:pPr algn="l">
              <a:defRPr/>
            </a:pPr>
            <a:r>
              <a:rPr lang="en-US" sz="1800" i="1" dirty="0">
                <a:solidFill>
                  <a:srgbClr val="FFFFFF"/>
                </a:solidFill>
                <a:latin typeface="Times New Roman"/>
                <a:cs typeface="Times New Roman"/>
              </a:rPr>
              <a:t>Texas Tech University, Lubbock, TX, USA</a:t>
            </a:r>
          </a:p>
          <a:p>
            <a:pPr algn="l">
              <a:defRPr/>
            </a:pPr>
            <a:endParaRPr lang="en-US" sz="1800" i="1" dirty="0">
              <a:solidFill>
                <a:srgbClr val="FFFFFF"/>
              </a:solidFill>
              <a:latin typeface="Times New Roman"/>
              <a:cs typeface="Times New Roman"/>
            </a:endParaRPr>
          </a:p>
          <a:p>
            <a:pPr algn="l">
              <a:defRPr/>
            </a:pPr>
            <a:endParaRPr lang="en-US" sz="1800" i="1" dirty="0">
              <a:solidFill>
                <a:srgbClr val="FFFFFF"/>
              </a:solidFill>
              <a:latin typeface="Times New Roman"/>
              <a:cs typeface="Times New Roman"/>
            </a:endParaRPr>
          </a:p>
          <a:p>
            <a:pPr algn="l">
              <a:defRPr/>
            </a:pPr>
            <a:br>
              <a:rPr lang="en-US" sz="2000" i="1" dirty="0">
                <a:solidFill>
                  <a:srgbClr val="FFFFFF"/>
                </a:solidFill>
                <a:latin typeface="Times New Roman"/>
                <a:cs typeface="Times New Roman"/>
              </a:rPr>
            </a:br>
            <a:r>
              <a:rPr lang="en-US" sz="1400" i="1" dirty="0">
                <a:solidFill>
                  <a:srgbClr val="FFFFFF"/>
                </a:solidFill>
                <a:latin typeface="Times New Roman"/>
                <a:cs typeface="Times New Roman"/>
              </a:rPr>
              <a:t>June 4, 2018</a:t>
            </a:r>
            <a:br>
              <a:rPr lang="en-US" sz="1400" i="1" dirty="0">
                <a:solidFill>
                  <a:srgbClr val="FFFFFF"/>
                </a:solidFill>
                <a:latin typeface="Times New Roman"/>
                <a:cs typeface="Times New Roman"/>
              </a:rPr>
            </a:br>
            <a:endParaRPr lang="en-US" sz="1400" i="1" dirty="0">
              <a:solidFill>
                <a:srgbClr val="FFFFFF"/>
              </a:solidFill>
              <a:latin typeface="Times New Roman"/>
              <a:cs typeface="Times New Roman"/>
            </a:endParaRPr>
          </a:p>
        </p:txBody>
      </p:sp>
      <p:sp>
        <p:nvSpPr>
          <p:cNvPr id="6" name="Text Placeholder 2"/>
          <p:cNvSpPr txBox="1">
            <a:spLocks/>
          </p:cNvSpPr>
          <p:nvPr/>
        </p:nvSpPr>
        <p:spPr>
          <a:xfrm>
            <a:off x="2850333" y="1096531"/>
            <a:ext cx="6554924" cy="1014240"/>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FontTx/>
              <a:buNone/>
              <a:defRPr sz="3600" kern="1200">
                <a:solidFill>
                  <a:schemeClr val="tx1">
                    <a:tint val="75000"/>
                  </a:schemeClr>
                </a:solidFill>
                <a:latin typeface="Times New Roman"/>
                <a:ea typeface="+mn-ea"/>
                <a:cs typeface="Times New Roman"/>
              </a:defRPr>
            </a:lvl1pPr>
            <a:lvl2pPr marL="457200" indent="0" algn="ctr" defTabSz="457200" rtl="0" eaLnBrk="1" latinLnBrk="0" hangingPunct="1">
              <a:spcBef>
                <a:spcPct val="20000"/>
              </a:spcBef>
              <a:buClr>
                <a:srgbClr val="CC0000"/>
              </a:buClr>
              <a:buSzPct val="90000"/>
              <a:buFont typeface="Wingdings" charset="2"/>
              <a:buNone/>
              <a:defRPr sz="3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Font typeface="Arial"/>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Font typeface="Arial"/>
              <a:buNone/>
              <a:defRPr sz="1800" i="1"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FontTx/>
              <a:buNone/>
              <a:defRPr sz="18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solidFill>
                  <a:srgbClr val="FFFFFF"/>
                </a:solidFill>
              </a:rPr>
              <a:t>Predict Saturated Thickness using </a:t>
            </a:r>
            <a:r>
              <a:rPr lang="en-US" dirty="0" err="1">
                <a:solidFill>
                  <a:srgbClr val="FFFFFF"/>
                </a:solidFill>
              </a:rPr>
              <a:t>TensorBoard</a:t>
            </a:r>
            <a:r>
              <a:rPr lang="en-US" dirty="0">
                <a:solidFill>
                  <a:srgbClr val="FFFFFF"/>
                </a:solidFill>
              </a:rPr>
              <a:t> Visualization</a:t>
            </a:r>
            <a:br>
              <a:rPr lang="en-US" sz="4400" dirty="0">
                <a:solidFill>
                  <a:srgbClr val="FFFFFF"/>
                </a:solidFill>
              </a:rPr>
            </a:br>
            <a:endParaRPr lang="en-US" sz="1600" dirty="0">
              <a:solidFill>
                <a:srgbClr val="FFFFFF"/>
              </a:solidFill>
            </a:endParaRPr>
          </a:p>
        </p:txBody>
      </p:sp>
      <p:pic>
        <p:nvPicPr>
          <p:cNvPr id="2" name="Picture 1" descr="_ADL2184+.jpg"/>
          <p:cNvPicPr>
            <a:picLocks noChangeAspect="1"/>
          </p:cNvPicPr>
          <p:nvPr/>
        </p:nvPicPr>
        <p:blipFill rotWithShape="1">
          <a:blip r:embed="rId2">
            <a:extLst>
              <a:ext uri="{28A0092B-C50C-407E-A947-70E740481C1C}">
                <a14:useLocalDpi xmlns:a14="http://schemas.microsoft.com/office/drawing/2010/main" val="0"/>
              </a:ext>
            </a:extLst>
          </a:blip>
          <a:srcRect l="8183" t="12698" r="69830" b="37743"/>
          <a:stretch/>
        </p:blipFill>
        <p:spPr>
          <a:xfrm>
            <a:off x="4534" y="967621"/>
            <a:ext cx="2779697" cy="4176977"/>
          </a:xfrm>
          <a:prstGeom prst="rect">
            <a:avLst/>
          </a:prstGeom>
        </p:spPr>
      </p:pic>
      <p:pic>
        <p:nvPicPr>
          <p:cNvPr id="3" name="Picture 2">
            <a:extLst>
              <a:ext uri="{FF2B5EF4-FFF2-40B4-BE49-F238E27FC236}">
                <a16:creationId xmlns:a16="http://schemas.microsoft.com/office/drawing/2014/main" id="{C7CC69E0-977D-462C-AD9E-9D3570EF7169}"/>
              </a:ext>
            </a:extLst>
          </p:cNvPr>
          <p:cNvPicPr>
            <a:picLocks noChangeAspect="1"/>
          </p:cNvPicPr>
          <p:nvPr/>
        </p:nvPicPr>
        <p:blipFill>
          <a:blip r:embed="rId3"/>
          <a:stretch>
            <a:fillRect/>
          </a:stretch>
        </p:blipFill>
        <p:spPr>
          <a:xfrm>
            <a:off x="6482861" y="3539849"/>
            <a:ext cx="2650701" cy="1401428"/>
          </a:xfrm>
          <a:prstGeom prst="rect">
            <a:avLst/>
          </a:prstGeom>
        </p:spPr>
      </p:pic>
      <p:sp>
        <p:nvSpPr>
          <p:cNvPr id="5" name="TextBox 4">
            <a:extLst>
              <a:ext uri="{FF2B5EF4-FFF2-40B4-BE49-F238E27FC236}">
                <a16:creationId xmlns:a16="http://schemas.microsoft.com/office/drawing/2014/main" id="{F4939ACB-79B0-463E-B219-62B69E92CF57}"/>
              </a:ext>
            </a:extLst>
          </p:cNvPr>
          <p:cNvSpPr txBox="1"/>
          <p:nvPr/>
        </p:nvSpPr>
        <p:spPr>
          <a:xfrm>
            <a:off x="2945081" y="1814832"/>
            <a:ext cx="6317672" cy="276999"/>
          </a:xfrm>
          <a:prstGeom prst="rect">
            <a:avLst/>
          </a:prstGeom>
          <a:noFill/>
        </p:spPr>
        <p:txBody>
          <a:bodyPr wrap="square" rtlCol="0">
            <a:spAutoFit/>
          </a:bodyPr>
          <a:lstStyle/>
          <a:p>
            <a:r>
              <a:rPr lang="en-US" sz="1200" i="1" dirty="0"/>
              <a:t>Authors: Vinh The Nguyen (vinh.nguyen@ttu.edu), Tommy Dang (tommy.dang@ttu.edu)</a:t>
            </a:r>
          </a:p>
        </p:txBody>
      </p:sp>
    </p:spTree>
    <p:extLst>
      <p:ext uri="{BB962C8B-B14F-4D97-AF65-F5344CB8AC3E}">
        <p14:creationId xmlns:p14="http://schemas.microsoft.com/office/powerpoint/2010/main" val="2848936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2308324"/>
          </a:xfrm>
          <a:prstGeom prst="rect">
            <a:avLst/>
          </a:prstGeom>
          <a:noFill/>
        </p:spPr>
        <p:txBody>
          <a:bodyPr wrap="square" rtlCol="0">
            <a:spAutoFit/>
          </a:bodyPr>
          <a:lstStyle/>
          <a:p>
            <a:r>
              <a:rPr lang="en-US" b="1" dirty="0"/>
              <a:t>What is </a:t>
            </a:r>
            <a:r>
              <a:rPr lang="en-US" b="1" dirty="0" err="1"/>
              <a:t>Tensorflow</a:t>
            </a:r>
            <a:r>
              <a:rPr lang="en-US" b="1" dirty="0"/>
              <a:t> ?</a:t>
            </a:r>
          </a:p>
          <a:p>
            <a:r>
              <a:rPr lang="en-US" b="1" dirty="0"/>
              <a:t>“</a:t>
            </a:r>
            <a:r>
              <a:rPr lang="en-US" dirty="0">
                <a:hlinkClick r:id="rId2"/>
              </a:rPr>
              <a:t>TensorFlow</a:t>
            </a:r>
            <a:r>
              <a:rPr lang="en-US" dirty="0"/>
              <a:t> is an open source software library for numerical computation using data-flow graphs. It was originally developed by the Google Brain Team within Google's Machine Intelligence research organization for machine learning and deep neural networks research”</a:t>
            </a:r>
          </a:p>
          <a:p>
            <a:endParaRPr lang="en-US" b="1" dirty="0"/>
          </a:p>
          <a:p>
            <a:r>
              <a:rPr lang="en-US" b="1" dirty="0"/>
              <a:t>What is </a:t>
            </a:r>
            <a:r>
              <a:rPr lang="en-US" b="1" dirty="0" err="1"/>
              <a:t>Tensorgraph</a:t>
            </a:r>
            <a:r>
              <a:rPr lang="en-US" b="1" dirty="0"/>
              <a:t>?</a:t>
            </a:r>
          </a:p>
          <a:p>
            <a:endParaRPr lang="en-US" b="1" dirty="0"/>
          </a:p>
          <a:p>
            <a:r>
              <a:rPr lang="en-US" dirty="0"/>
              <a:t>“…is a data structure that fully describes the computation you want to perform”</a:t>
            </a:r>
          </a:p>
        </p:txBody>
      </p:sp>
    </p:spTree>
    <p:extLst>
      <p:ext uri="{BB962C8B-B14F-4D97-AF65-F5344CB8AC3E}">
        <p14:creationId xmlns:p14="http://schemas.microsoft.com/office/powerpoint/2010/main" val="231765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923330"/>
          </a:xfrm>
          <a:prstGeom prst="rect">
            <a:avLst/>
          </a:prstGeom>
          <a:noFill/>
        </p:spPr>
        <p:txBody>
          <a:bodyPr wrap="square" rtlCol="0">
            <a:spAutoFit/>
          </a:bodyPr>
          <a:lstStyle/>
          <a:p>
            <a:r>
              <a:rPr lang="en-US" dirty="0"/>
              <a:t>Our dataset: How can we predict next month data given previous history??</a:t>
            </a:r>
          </a:p>
          <a:p>
            <a:endParaRPr lang="en-US" b="1" dirty="0"/>
          </a:p>
          <a:p>
            <a:endParaRPr lang="en-US" dirty="0"/>
          </a:p>
        </p:txBody>
      </p:sp>
      <p:pic>
        <p:nvPicPr>
          <p:cNvPr id="3" name="Picture 2">
            <a:extLst>
              <a:ext uri="{FF2B5EF4-FFF2-40B4-BE49-F238E27FC236}">
                <a16:creationId xmlns:a16="http://schemas.microsoft.com/office/drawing/2014/main" id="{B1448386-0DEE-8A4A-A3DE-384ECB457417}"/>
              </a:ext>
            </a:extLst>
          </p:cNvPr>
          <p:cNvPicPr>
            <a:picLocks noChangeAspect="1"/>
          </p:cNvPicPr>
          <p:nvPr/>
        </p:nvPicPr>
        <p:blipFill>
          <a:blip r:embed="rId2"/>
          <a:stretch>
            <a:fillRect/>
          </a:stretch>
        </p:blipFill>
        <p:spPr>
          <a:xfrm>
            <a:off x="0" y="1396181"/>
            <a:ext cx="9144000" cy="3747319"/>
          </a:xfrm>
          <a:prstGeom prst="rect">
            <a:avLst/>
          </a:prstGeom>
        </p:spPr>
      </p:pic>
      <p:sp>
        <p:nvSpPr>
          <p:cNvPr id="5" name="Rectangle 4">
            <a:extLst>
              <a:ext uri="{FF2B5EF4-FFF2-40B4-BE49-F238E27FC236}">
                <a16:creationId xmlns:a16="http://schemas.microsoft.com/office/drawing/2014/main" id="{43E0DB9F-F64D-A740-A909-0F3340886666}"/>
              </a:ext>
            </a:extLst>
          </p:cNvPr>
          <p:cNvSpPr/>
          <p:nvPr/>
        </p:nvSpPr>
        <p:spPr>
          <a:xfrm>
            <a:off x="0" y="4591665"/>
            <a:ext cx="9144000" cy="5518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974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1200329"/>
          </a:xfrm>
          <a:prstGeom prst="rect">
            <a:avLst/>
          </a:prstGeom>
          <a:noFill/>
        </p:spPr>
        <p:txBody>
          <a:bodyPr wrap="square" rtlCol="0">
            <a:spAutoFit/>
          </a:bodyPr>
          <a:lstStyle/>
          <a:p>
            <a:r>
              <a:rPr lang="en-US" dirty="0"/>
              <a:t>Our approach: Shift data back to </a:t>
            </a:r>
            <a:r>
              <a:rPr lang="en-US" dirty="0" err="1"/>
              <a:t>t_lookback</a:t>
            </a:r>
            <a:r>
              <a:rPr lang="en-US" dirty="0"/>
              <a:t> month (in this case lookback = 3) then apply Machine learning to solve the problem</a:t>
            </a:r>
          </a:p>
          <a:p>
            <a:endParaRPr lang="en-US" b="1" dirty="0"/>
          </a:p>
          <a:p>
            <a:endParaRPr lang="en-US" dirty="0"/>
          </a:p>
        </p:txBody>
      </p:sp>
      <p:sp>
        <p:nvSpPr>
          <p:cNvPr id="5" name="Rectangle 4">
            <a:extLst>
              <a:ext uri="{FF2B5EF4-FFF2-40B4-BE49-F238E27FC236}">
                <a16:creationId xmlns:a16="http://schemas.microsoft.com/office/drawing/2014/main" id="{43E0DB9F-F64D-A740-A909-0F3340886666}"/>
              </a:ext>
            </a:extLst>
          </p:cNvPr>
          <p:cNvSpPr/>
          <p:nvPr/>
        </p:nvSpPr>
        <p:spPr>
          <a:xfrm>
            <a:off x="0" y="4591665"/>
            <a:ext cx="9144000" cy="5518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115E146-364B-C240-A27C-67FD549DA779}"/>
              </a:ext>
            </a:extLst>
          </p:cNvPr>
          <p:cNvPicPr>
            <a:picLocks noChangeAspect="1"/>
          </p:cNvPicPr>
          <p:nvPr/>
        </p:nvPicPr>
        <p:blipFill>
          <a:blip r:embed="rId2"/>
          <a:stretch>
            <a:fillRect/>
          </a:stretch>
        </p:blipFill>
        <p:spPr>
          <a:xfrm>
            <a:off x="0" y="1691148"/>
            <a:ext cx="9144000" cy="3452352"/>
          </a:xfrm>
          <a:prstGeom prst="rect">
            <a:avLst/>
          </a:prstGeom>
        </p:spPr>
      </p:pic>
      <p:sp>
        <p:nvSpPr>
          <p:cNvPr id="7" name="Rectangle 6">
            <a:extLst>
              <a:ext uri="{FF2B5EF4-FFF2-40B4-BE49-F238E27FC236}">
                <a16:creationId xmlns:a16="http://schemas.microsoft.com/office/drawing/2014/main" id="{F45C4D38-DB5F-674E-8130-A0032A09E5B5}"/>
              </a:ext>
            </a:extLst>
          </p:cNvPr>
          <p:cNvSpPr/>
          <p:nvPr/>
        </p:nvSpPr>
        <p:spPr>
          <a:xfrm>
            <a:off x="8347587" y="1691148"/>
            <a:ext cx="796413" cy="290051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925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1200329"/>
          </a:xfrm>
          <a:prstGeom prst="rect">
            <a:avLst/>
          </a:prstGeom>
          <a:noFill/>
        </p:spPr>
        <p:txBody>
          <a:bodyPr wrap="square" rtlCol="0">
            <a:spAutoFit/>
          </a:bodyPr>
          <a:lstStyle/>
          <a:p>
            <a:r>
              <a:rPr lang="en-US" dirty="0"/>
              <a:t>Our approach: Shift data back to </a:t>
            </a:r>
            <a:r>
              <a:rPr lang="en-US" dirty="0" err="1"/>
              <a:t>t_lookback</a:t>
            </a:r>
            <a:r>
              <a:rPr lang="en-US" dirty="0"/>
              <a:t> month (in this case lookback = 3) then apply Machine learning to solve the problem</a:t>
            </a:r>
          </a:p>
          <a:p>
            <a:endParaRPr lang="en-US" b="1" dirty="0"/>
          </a:p>
          <a:p>
            <a:endParaRPr lang="en-US" dirty="0"/>
          </a:p>
        </p:txBody>
      </p:sp>
      <p:pic>
        <p:nvPicPr>
          <p:cNvPr id="3" name="Picture 2">
            <a:extLst>
              <a:ext uri="{FF2B5EF4-FFF2-40B4-BE49-F238E27FC236}">
                <a16:creationId xmlns:a16="http://schemas.microsoft.com/office/drawing/2014/main" id="{B4603078-8FBC-B04F-ADCF-2D90EF0B1ED3}"/>
              </a:ext>
            </a:extLst>
          </p:cNvPr>
          <p:cNvPicPr>
            <a:picLocks noChangeAspect="1"/>
          </p:cNvPicPr>
          <p:nvPr/>
        </p:nvPicPr>
        <p:blipFill>
          <a:blip r:embed="rId3"/>
          <a:stretch>
            <a:fillRect/>
          </a:stretch>
        </p:blipFill>
        <p:spPr>
          <a:xfrm>
            <a:off x="0" y="1058874"/>
            <a:ext cx="9144000" cy="3025752"/>
          </a:xfrm>
          <a:prstGeom prst="rect">
            <a:avLst/>
          </a:prstGeom>
        </p:spPr>
      </p:pic>
      <p:sp>
        <p:nvSpPr>
          <p:cNvPr id="8" name="Rectangle 7">
            <a:extLst>
              <a:ext uri="{FF2B5EF4-FFF2-40B4-BE49-F238E27FC236}">
                <a16:creationId xmlns:a16="http://schemas.microsoft.com/office/drawing/2014/main" id="{8FFB41AE-F6FD-7642-8EAD-A36FA361C98B}"/>
              </a:ext>
            </a:extLst>
          </p:cNvPr>
          <p:cNvSpPr/>
          <p:nvPr/>
        </p:nvSpPr>
        <p:spPr>
          <a:xfrm>
            <a:off x="0" y="1058874"/>
            <a:ext cx="8347587" cy="249057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80F6C-A57A-2E4B-99AC-96278B614D77}"/>
              </a:ext>
            </a:extLst>
          </p:cNvPr>
          <p:cNvSpPr/>
          <p:nvPr/>
        </p:nvSpPr>
        <p:spPr>
          <a:xfrm>
            <a:off x="0" y="3549445"/>
            <a:ext cx="8347587" cy="53518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100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1754326"/>
          </a:xfrm>
          <a:prstGeom prst="rect">
            <a:avLst/>
          </a:prstGeom>
          <a:noFill/>
        </p:spPr>
        <p:txBody>
          <a:bodyPr wrap="square" rtlCol="0">
            <a:spAutoFit/>
          </a:bodyPr>
          <a:lstStyle/>
          <a:p>
            <a:r>
              <a:rPr lang="en-US" dirty="0"/>
              <a:t>Model construction: Thanks to KERAS API, setting up LTSM model for training data is simple with a few line of code. </a:t>
            </a:r>
          </a:p>
          <a:p>
            <a:endParaRPr lang="en-US" dirty="0"/>
          </a:p>
          <a:p>
            <a:endParaRPr lang="en-US" dirty="0"/>
          </a:p>
          <a:p>
            <a:endParaRPr lang="en-US" b="1" dirty="0"/>
          </a:p>
          <a:p>
            <a:endParaRPr lang="en-US" dirty="0"/>
          </a:p>
        </p:txBody>
      </p:sp>
      <p:pic>
        <p:nvPicPr>
          <p:cNvPr id="7" name="Picture 6">
            <a:extLst>
              <a:ext uri="{FF2B5EF4-FFF2-40B4-BE49-F238E27FC236}">
                <a16:creationId xmlns:a16="http://schemas.microsoft.com/office/drawing/2014/main" id="{F4C12C31-63B3-9A45-A4FB-81C8F65CC432}"/>
              </a:ext>
            </a:extLst>
          </p:cNvPr>
          <p:cNvPicPr>
            <a:picLocks noChangeAspect="1"/>
          </p:cNvPicPr>
          <p:nvPr/>
        </p:nvPicPr>
        <p:blipFill>
          <a:blip r:embed="rId3"/>
          <a:stretch>
            <a:fillRect/>
          </a:stretch>
        </p:blipFill>
        <p:spPr>
          <a:xfrm>
            <a:off x="1289050" y="1825693"/>
            <a:ext cx="6565900" cy="952500"/>
          </a:xfrm>
          <a:prstGeom prst="rect">
            <a:avLst/>
          </a:prstGeom>
        </p:spPr>
      </p:pic>
      <p:sp>
        <p:nvSpPr>
          <p:cNvPr id="10" name="TextBox 9">
            <a:extLst>
              <a:ext uri="{FF2B5EF4-FFF2-40B4-BE49-F238E27FC236}">
                <a16:creationId xmlns:a16="http://schemas.microsoft.com/office/drawing/2014/main" id="{6AD638EE-C7E8-D64B-B904-505EC82ADFB7}"/>
              </a:ext>
            </a:extLst>
          </p:cNvPr>
          <p:cNvSpPr txBox="1"/>
          <p:nvPr/>
        </p:nvSpPr>
        <p:spPr>
          <a:xfrm>
            <a:off x="550605" y="3112175"/>
            <a:ext cx="6348148" cy="2031325"/>
          </a:xfrm>
          <a:prstGeom prst="rect">
            <a:avLst/>
          </a:prstGeom>
          <a:noFill/>
        </p:spPr>
        <p:txBody>
          <a:bodyPr wrap="none" rtlCol="0">
            <a:spAutoFit/>
          </a:bodyPr>
          <a:lstStyle/>
          <a:p>
            <a:r>
              <a:rPr lang="en-US" dirty="0"/>
              <a:t>Where: </a:t>
            </a:r>
          </a:p>
          <a:p>
            <a:pPr marL="285750" indent="-285750">
              <a:buFontTx/>
              <a:buChar char="-"/>
            </a:pPr>
            <a:r>
              <a:rPr lang="en-US" dirty="0"/>
              <a:t>Number of hidden neural: 50 (we can try with different values)</a:t>
            </a:r>
          </a:p>
          <a:p>
            <a:pPr marL="285750" indent="-285750">
              <a:buFontTx/>
              <a:buChar char="-"/>
            </a:pPr>
            <a:r>
              <a:rPr lang="en-US" dirty="0"/>
              <a:t>Samples: total records in our dataset</a:t>
            </a:r>
          </a:p>
          <a:p>
            <a:pPr marL="285750" indent="-285750">
              <a:buFontTx/>
              <a:buChar char="-"/>
            </a:pPr>
            <a:r>
              <a:rPr lang="en-US" dirty="0"/>
              <a:t>Timestep: lookback month</a:t>
            </a:r>
          </a:p>
          <a:p>
            <a:pPr marL="285750" indent="-285750">
              <a:buFontTx/>
              <a:buChar char="-"/>
            </a:pPr>
            <a:r>
              <a:rPr lang="en-US" dirty="0"/>
              <a:t>Features: Number of column for training</a:t>
            </a:r>
          </a:p>
          <a:p>
            <a:pPr marL="285750" indent="-285750">
              <a:buFontTx/>
              <a:buChar char="-"/>
            </a:pPr>
            <a:r>
              <a:rPr lang="en-US" dirty="0"/>
              <a:t>Loss: mean square error</a:t>
            </a:r>
          </a:p>
          <a:p>
            <a:pPr marL="285750" indent="-285750">
              <a:buFontTx/>
              <a:buChar char="-"/>
            </a:pPr>
            <a:r>
              <a:rPr lang="en-US" dirty="0"/>
              <a:t>Optimizer: </a:t>
            </a:r>
            <a:r>
              <a:rPr lang="en-US" dirty="0" err="1"/>
              <a:t>adam</a:t>
            </a:r>
            <a:r>
              <a:rPr lang="en-US" dirty="0"/>
              <a:t> - which is a method to minimize loss</a:t>
            </a:r>
          </a:p>
        </p:txBody>
      </p:sp>
    </p:spTree>
    <p:extLst>
      <p:ext uri="{BB962C8B-B14F-4D97-AF65-F5344CB8AC3E}">
        <p14:creationId xmlns:p14="http://schemas.microsoft.com/office/powerpoint/2010/main" val="4220326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1754326"/>
          </a:xfrm>
          <a:prstGeom prst="rect">
            <a:avLst/>
          </a:prstGeom>
          <a:noFill/>
        </p:spPr>
        <p:txBody>
          <a:bodyPr wrap="square" rtlCol="0">
            <a:spAutoFit/>
          </a:bodyPr>
          <a:lstStyle/>
          <a:p>
            <a:r>
              <a:rPr lang="en-US" dirty="0"/>
              <a:t>When we train the model, we get the result like figure below. At the end of training, loss: 0.0040 - </a:t>
            </a:r>
            <a:r>
              <a:rPr lang="en-US" dirty="0" err="1"/>
              <a:t>val_loss</a:t>
            </a:r>
            <a:r>
              <a:rPr lang="en-US" dirty="0"/>
              <a:t>: 0.0048 =&gt; that seems a good result </a:t>
            </a:r>
          </a:p>
          <a:p>
            <a:endParaRPr lang="en-US" dirty="0"/>
          </a:p>
          <a:p>
            <a:endParaRPr lang="en-US" dirty="0"/>
          </a:p>
          <a:p>
            <a:endParaRPr lang="en-US" b="1" dirty="0"/>
          </a:p>
          <a:p>
            <a:endParaRPr lang="en-US" dirty="0"/>
          </a:p>
        </p:txBody>
      </p:sp>
      <p:pic>
        <p:nvPicPr>
          <p:cNvPr id="3" name="Picture 2">
            <a:extLst>
              <a:ext uri="{FF2B5EF4-FFF2-40B4-BE49-F238E27FC236}">
                <a16:creationId xmlns:a16="http://schemas.microsoft.com/office/drawing/2014/main" id="{B3E43ADC-486D-D040-AC75-88885C1ECDE6}"/>
              </a:ext>
            </a:extLst>
          </p:cNvPr>
          <p:cNvPicPr>
            <a:picLocks noChangeAspect="1"/>
          </p:cNvPicPr>
          <p:nvPr/>
        </p:nvPicPr>
        <p:blipFill>
          <a:blip r:embed="rId3"/>
          <a:stretch>
            <a:fillRect/>
          </a:stretch>
        </p:blipFill>
        <p:spPr>
          <a:xfrm>
            <a:off x="0" y="1762388"/>
            <a:ext cx="9144000" cy="3290207"/>
          </a:xfrm>
          <a:prstGeom prst="rect">
            <a:avLst/>
          </a:prstGeom>
        </p:spPr>
      </p:pic>
    </p:spTree>
    <p:extLst>
      <p:ext uri="{BB962C8B-B14F-4D97-AF65-F5344CB8AC3E}">
        <p14:creationId xmlns:p14="http://schemas.microsoft.com/office/powerpoint/2010/main" val="343267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4154984"/>
          </a:xfrm>
          <a:prstGeom prst="rect">
            <a:avLst/>
          </a:prstGeom>
          <a:noFill/>
        </p:spPr>
        <p:txBody>
          <a:bodyPr wrap="square" rtlCol="0">
            <a:spAutoFit/>
          </a:bodyPr>
          <a:lstStyle/>
          <a:p>
            <a:pPr algn="ctr"/>
            <a:r>
              <a:rPr lang="en-US" sz="4800" dirty="0"/>
              <a:t>But the QUESTION is: What’s going on inside that algorithm? </a:t>
            </a:r>
          </a:p>
          <a:p>
            <a:pPr algn="ctr"/>
            <a:r>
              <a:rPr lang="en-US" sz="4800" dirty="0"/>
              <a:t>Right now I have </a:t>
            </a:r>
            <a:r>
              <a:rPr lang="en-US" sz="4800" dirty="0">
                <a:solidFill>
                  <a:srgbClr val="FF0000"/>
                </a:solidFill>
              </a:rPr>
              <a:t>no idea </a:t>
            </a:r>
            <a:r>
              <a:rPr lang="en-US" sz="4800" dirty="0"/>
              <a:t>why I achieve this result</a:t>
            </a:r>
          </a:p>
          <a:p>
            <a:endParaRPr lang="en-US" dirty="0"/>
          </a:p>
          <a:p>
            <a:endParaRPr lang="en-US" dirty="0"/>
          </a:p>
          <a:p>
            <a:endParaRPr lang="en-US" b="1" dirty="0"/>
          </a:p>
          <a:p>
            <a:endParaRPr lang="en-US" dirty="0"/>
          </a:p>
        </p:txBody>
      </p:sp>
    </p:spTree>
    <p:extLst>
      <p:ext uri="{BB962C8B-B14F-4D97-AF65-F5344CB8AC3E}">
        <p14:creationId xmlns:p14="http://schemas.microsoft.com/office/powerpoint/2010/main" val="767658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3416320"/>
          </a:xfrm>
          <a:prstGeom prst="rect">
            <a:avLst/>
          </a:prstGeom>
          <a:noFill/>
        </p:spPr>
        <p:txBody>
          <a:bodyPr wrap="square" rtlCol="0">
            <a:spAutoFit/>
          </a:bodyPr>
          <a:lstStyle/>
          <a:p>
            <a:pPr algn="ctr"/>
            <a:r>
              <a:rPr lang="en-US" sz="4800" dirty="0"/>
              <a:t>That’s the reason Why we need </a:t>
            </a:r>
            <a:r>
              <a:rPr lang="en-US" sz="4800" b="1" dirty="0" err="1">
                <a:solidFill>
                  <a:srgbClr val="FF0000"/>
                </a:solidFill>
              </a:rPr>
              <a:t>TensorBoard</a:t>
            </a:r>
            <a:r>
              <a:rPr lang="en-US" sz="4800" b="1" dirty="0">
                <a:solidFill>
                  <a:srgbClr val="FF0000"/>
                </a:solidFill>
              </a:rPr>
              <a:t> </a:t>
            </a:r>
          </a:p>
          <a:p>
            <a:pPr algn="ctr"/>
            <a:r>
              <a:rPr lang="en-US" sz="4800" dirty="0"/>
              <a:t>to visualize the model</a:t>
            </a:r>
          </a:p>
          <a:p>
            <a:endParaRPr lang="en-US" dirty="0"/>
          </a:p>
          <a:p>
            <a:endParaRPr lang="en-US" dirty="0"/>
          </a:p>
          <a:p>
            <a:endParaRPr lang="en-US" b="1" dirty="0"/>
          </a:p>
          <a:p>
            <a:endParaRPr lang="en-US" dirty="0"/>
          </a:p>
        </p:txBody>
      </p:sp>
    </p:spTree>
    <p:extLst>
      <p:ext uri="{BB962C8B-B14F-4D97-AF65-F5344CB8AC3E}">
        <p14:creationId xmlns:p14="http://schemas.microsoft.com/office/powerpoint/2010/main" val="1836265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4503174" cy="2862322"/>
          </a:xfrm>
          <a:prstGeom prst="rect">
            <a:avLst/>
          </a:prstGeom>
          <a:noFill/>
        </p:spPr>
        <p:txBody>
          <a:bodyPr wrap="square" rtlCol="0">
            <a:spAutoFit/>
          </a:bodyPr>
          <a:lstStyle/>
          <a:p>
            <a:r>
              <a:rPr lang="en-US" dirty="0"/>
              <a:t>By setting the writer:</a:t>
            </a:r>
          </a:p>
          <a:p>
            <a:r>
              <a:rPr lang="en-US" dirty="0" err="1"/>
              <a:t>tf.summary.FileWriter</a:t>
            </a:r>
            <a:r>
              <a:rPr lang="en-US" dirty="0"/>
              <a:t>(”logs", </a:t>
            </a:r>
            <a:r>
              <a:rPr lang="en-US" dirty="0" err="1"/>
              <a:t>sess.graph</a:t>
            </a:r>
            <a:r>
              <a:rPr lang="en-US" dirty="0"/>
              <a:t>)</a:t>
            </a:r>
          </a:p>
          <a:p>
            <a:endParaRPr lang="en-US" dirty="0"/>
          </a:p>
          <a:p>
            <a:r>
              <a:rPr lang="en-US" dirty="0"/>
              <a:t>And activate </a:t>
            </a:r>
            <a:r>
              <a:rPr lang="en-US" dirty="0" err="1"/>
              <a:t>tensorboard</a:t>
            </a:r>
            <a:endParaRPr lang="en-US" dirty="0"/>
          </a:p>
          <a:p>
            <a:r>
              <a:rPr lang="en-US" dirty="0" err="1"/>
              <a:t>Tensorboard</a:t>
            </a:r>
            <a:r>
              <a:rPr lang="en-US" dirty="0"/>
              <a:t> –</a:t>
            </a:r>
            <a:r>
              <a:rPr lang="en-US" dirty="0" err="1"/>
              <a:t>logdir</a:t>
            </a:r>
            <a:r>
              <a:rPr lang="en-US" dirty="0"/>
              <a:t> logs</a:t>
            </a:r>
          </a:p>
          <a:p>
            <a:endParaRPr lang="en-US" dirty="0"/>
          </a:p>
          <a:p>
            <a:r>
              <a:rPr lang="en-US" dirty="0"/>
              <a:t>Then open </a:t>
            </a:r>
            <a:r>
              <a:rPr lang="en-US" dirty="0" err="1"/>
              <a:t>browers</a:t>
            </a:r>
            <a:r>
              <a:rPr lang="en-US" dirty="0"/>
              <a:t>:</a:t>
            </a:r>
          </a:p>
          <a:p>
            <a:r>
              <a:rPr lang="en-US" dirty="0">
                <a:hlinkClick r:id="rId3"/>
              </a:rPr>
              <a:t>http://localhost:6006</a:t>
            </a:r>
            <a:r>
              <a:rPr lang="en-US" dirty="0"/>
              <a:t> we have the </a:t>
            </a:r>
            <a:r>
              <a:rPr lang="en-US" dirty="0" err="1"/>
              <a:t>tensorgraph</a:t>
            </a:r>
            <a:r>
              <a:rPr lang="en-US" dirty="0"/>
              <a:t> as shown on the right figure</a:t>
            </a:r>
          </a:p>
          <a:p>
            <a:endParaRPr lang="en-US" dirty="0"/>
          </a:p>
        </p:txBody>
      </p:sp>
      <p:pic>
        <p:nvPicPr>
          <p:cNvPr id="3" name="Picture 2">
            <a:extLst>
              <a:ext uri="{FF2B5EF4-FFF2-40B4-BE49-F238E27FC236}">
                <a16:creationId xmlns:a16="http://schemas.microsoft.com/office/drawing/2014/main" id="{4049D9FC-5A5C-A448-8D23-3AFE8F3C549A}"/>
              </a:ext>
            </a:extLst>
          </p:cNvPr>
          <p:cNvPicPr>
            <a:picLocks noChangeAspect="1"/>
          </p:cNvPicPr>
          <p:nvPr/>
        </p:nvPicPr>
        <p:blipFill>
          <a:blip r:embed="rId4"/>
          <a:stretch>
            <a:fillRect/>
          </a:stretch>
        </p:blipFill>
        <p:spPr>
          <a:xfrm>
            <a:off x="4572000" y="1023867"/>
            <a:ext cx="4506288" cy="4119633"/>
          </a:xfrm>
          <a:prstGeom prst="rect">
            <a:avLst/>
          </a:prstGeom>
        </p:spPr>
      </p:pic>
    </p:spTree>
    <p:extLst>
      <p:ext uri="{BB962C8B-B14F-4D97-AF65-F5344CB8AC3E}">
        <p14:creationId xmlns:p14="http://schemas.microsoft.com/office/powerpoint/2010/main" val="2457613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4503174" cy="3416320"/>
          </a:xfrm>
          <a:prstGeom prst="rect">
            <a:avLst/>
          </a:prstGeom>
          <a:noFill/>
        </p:spPr>
        <p:txBody>
          <a:bodyPr wrap="square" rtlCol="0">
            <a:spAutoFit/>
          </a:bodyPr>
          <a:lstStyle/>
          <a:p>
            <a:r>
              <a:rPr lang="en-US" dirty="0"/>
              <a:t>The next question is:</a:t>
            </a:r>
          </a:p>
          <a:p>
            <a:endParaRPr lang="en-US" dirty="0"/>
          </a:p>
          <a:p>
            <a:r>
              <a:rPr lang="en-US" dirty="0"/>
              <a:t>HOW CAN I INTEPRET THIS GRAPH??</a:t>
            </a:r>
          </a:p>
          <a:p>
            <a:endParaRPr lang="en-US" dirty="0"/>
          </a:p>
          <a:p>
            <a:endParaRPr lang="en-US" dirty="0"/>
          </a:p>
          <a:p>
            <a:r>
              <a:rPr lang="en-US" dirty="0"/>
              <a:t>This is the main part of this presentation. </a:t>
            </a:r>
          </a:p>
          <a:p>
            <a:endParaRPr lang="en-US" dirty="0"/>
          </a:p>
          <a:p>
            <a:r>
              <a:rPr lang="en-US" dirty="0"/>
              <a:t>BUT before looking at this graph. I find it useful to go from a simple example first to get you started with Machine Learning and how to visualize an algorithm with </a:t>
            </a:r>
            <a:r>
              <a:rPr lang="en-US" dirty="0" err="1"/>
              <a:t>Tensorgraph</a:t>
            </a:r>
            <a:endParaRPr lang="en-US" dirty="0"/>
          </a:p>
          <a:p>
            <a:endParaRPr lang="en-US" dirty="0"/>
          </a:p>
        </p:txBody>
      </p:sp>
      <p:pic>
        <p:nvPicPr>
          <p:cNvPr id="3" name="Picture 2">
            <a:extLst>
              <a:ext uri="{FF2B5EF4-FFF2-40B4-BE49-F238E27FC236}">
                <a16:creationId xmlns:a16="http://schemas.microsoft.com/office/drawing/2014/main" id="{4049D9FC-5A5C-A448-8D23-3AFE8F3C549A}"/>
              </a:ext>
            </a:extLst>
          </p:cNvPr>
          <p:cNvPicPr>
            <a:picLocks noChangeAspect="1"/>
          </p:cNvPicPr>
          <p:nvPr/>
        </p:nvPicPr>
        <p:blipFill>
          <a:blip r:embed="rId3"/>
          <a:stretch>
            <a:fillRect/>
          </a:stretch>
        </p:blipFill>
        <p:spPr>
          <a:xfrm>
            <a:off x="4572000" y="1023867"/>
            <a:ext cx="4506288" cy="4119633"/>
          </a:xfrm>
          <a:prstGeom prst="rect">
            <a:avLst/>
          </a:prstGeom>
        </p:spPr>
      </p:pic>
    </p:spTree>
    <p:extLst>
      <p:ext uri="{BB962C8B-B14F-4D97-AF65-F5344CB8AC3E}">
        <p14:creationId xmlns:p14="http://schemas.microsoft.com/office/powerpoint/2010/main" val="666566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CONTENTS</a:t>
            </a:r>
          </a:p>
        </p:txBody>
      </p:sp>
      <p:sp>
        <p:nvSpPr>
          <p:cNvPr id="3" name="Content Placeholder 2"/>
          <p:cNvSpPr>
            <a:spLocks noGrp="1"/>
          </p:cNvSpPr>
          <p:nvPr>
            <p:ph idx="1"/>
          </p:nvPr>
        </p:nvSpPr>
        <p:spPr/>
        <p:txBody>
          <a:bodyPr>
            <a:normAutofit/>
          </a:bodyPr>
          <a:lstStyle/>
          <a:p>
            <a:pPr marL="571500" indent="-571500">
              <a:buFont typeface="Arial" panose="020B0604020202020204" pitchFamily="34" charset="0"/>
              <a:buChar char="•"/>
            </a:pPr>
            <a:r>
              <a:rPr lang="en-US" dirty="0"/>
              <a:t>Introduction</a:t>
            </a:r>
          </a:p>
          <a:p>
            <a:pPr marL="571500" indent="-571500">
              <a:buFont typeface="Arial" panose="020B0604020202020204" pitchFamily="34" charset="0"/>
              <a:buChar char="•"/>
            </a:pPr>
            <a:r>
              <a:rPr lang="en-US" dirty="0"/>
              <a:t>Related Work</a:t>
            </a:r>
          </a:p>
          <a:p>
            <a:pPr marL="571500" indent="-571500">
              <a:buFont typeface="Arial" panose="020B0604020202020204" pitchFamily="34" charset="0"/>
              <a:buChar char="•"/>
            </a:pPr>
            <a:r>
              <a:rPr lang="en-US" dirty="0"/>
              <a:t>Methodology</a:t>
            </a:r>
          </a:p>
          <a:p>
            <a:pPr marL="571500" indent="-571500">
              <a:buFont typeface="Arial" panose="020B0604020202020204" pitchFamily="34" charset="0"/>
              <a:buChar char="•"/>
            </a:pPr>
            <a:r>
              <a:rPr lang="en-US" dirty="0"/>
              <a:t>Demo</a:t>
            </a:r>
          </a:p>
          <a:p>
            <a:pPr marL="571500" indent="-571500">
              <a:buFont typeface="Arial" panose="020B0604020202020204" pitchFamily="34" charset="0"/>
              <a:buChar char="•"/>
            </a:pPr>
            <a:r>
              <a:rPr lang="en-US" dirty="0"/>
              <a:t>Open question and Discussion</a:t>
            </a:r>
          </a:p>
        </p:txBody>
      </p:sp>
    </p:spTree>
    <p:extLst>
      <p:ext uri="{BB962C8B-B14F-4D97-AF65-F5344CB8AC3E}">
        <p14:creationId xmlns:p14="http://schemas.microsoft.com/office/powerpoint/2010/main" val="4232574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646331"/>
          </a:xfrm>
          <a:prstGeom prst="rect">
            <a:avLst/>
          </a:prstGeom>
          <a:noFill/>
        </p:spPr>
        <p:txBody>
          <a:bodyPr wrap="square" rtlCol="0">
            <a:spAutoFit/>
          </a:bodyPr>
          <a:lstStyle/>
          <a:p>
            <a:r>
              <a:rPr lang="en-US" dirty="0"/>
              <a:t>Simple prediction: given a set of feature, can you predict the target value?</a:t>
            </a:r>
          </a:p>
          <a:p>
            <a:endParaRPr lang="en-US" dirty="0"/>
          </a:p>
        </p:txBody>
      </p:sp>
      <p:graphicFrame>
        <p:nvGraphicFramePr>
          <p:cNvPr id="3" name="Table 2">
            <a:extLst>
              <a:ext uri="{FF2B5EF4-FFF2-40B4-BE49-F238E27FC236}">
                <a16:creationId xmlns:a16="http://schemas.microsoft.com/office/drawing/2014/main" id="{412B23C0-21BC-4116-9843-66D604A0C028}"/>
              </a:ext>
            </a:extLst>
          </p:cNvPr>
          <p:cNvGraphicFramePr>
            <a:graphicFrameLocks noGrp="1"/>
          </p:cNvGraphicFramePr>
          <p:nvPr>
            <p:extLst>
              <p:ext uri="{D42A27DB-BD31-4B8C-83A1-F6EECF244321}">
                <p14:modId xmlns:p14="http://schemas.microsoft.com/office/powerpoint/2010/main" val="1675555072"/>
              </p:ext>
            </p:extLst>
          </p:nvPr>
        </p:nvGraphicFramePr>
        <p:xfrm>
          <a:off x="1672442" y="1471963"/>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97174988"/>
                    </a:ext>
                  </a:extLst>
                </a:gridCol>
                <a:gridCol w="3048000">
                  <a:extLst>
                    <a:ext uri="{9D8B030D-6E8A-4147-A177-3AD203B41FA5}">
                      <a16:colId xmlns:a16="http://schemas.microsoft.com/office/drawing/2014/main" val="3648155585"/>
                    </a:ext>
                  </a:extLst>
                </a:gridCol>
              </a:tblGrid>
              <a:tr h="370840">
                <a:tc>
                  <a:txBody>
                    <a:bodyPr/>
                    <a:lstStyle/>
                    <a:p>
                      <a:r>
                        <a:rPr lang="en-US" dirty="0"/>
                        <a:t>Feature</a:t>
                      </a:r>
                    </a:p>
                  </a:txBody>
                  <a:tcPr/>
                </a:tc>
                <a:tc>
                  <a:txBody>
                    <a:bodyPr/>
                    <a:lstStyle/>
                    <a:p>
                      <a:r>
                        <a:rPr lang="en-US" dirty="0"/>
                        <a:t>Target</a:t>
                      </a:r>
                    </a:p>
                  </a:txBody>
                  <a:tcPr/>
                </a:tc>
                <a:extLst>
                  <a:ext uri="{0D108BD9-81ED-4DB2-BD59-A6C34878D82A}">
                    <a16:rowId xmlns:a16="http://schemas.microsoft.com/office/drawing/2014/main" val="563676446"/>
                  </a:ext>
                </a:extLst>
              </a:tr>
              <a:tr h="370840">
                <a:tc>
                  <a:txBody>
                    <a:bodyPr/>
                    <a:lstStyle/>
                    <a:p>
                      <a:r>
                        <a:rPr lang="en-US" dirty="0"/>
                        <a:t>5</a:t>
                      </a:r>
                    </a:p>
                  </a:txBody>
                  <a:tcPr/>
                </a:tc>
                <a:tc>
                  <a:txBody>
                    <a:bodyPr/>
                    <a:lstStyle/>
                    <a:p>
                      <a:r>
                        <a:rPr lang="en-US" dirty="0"/>
                        <a:t>12</a:t>
                      </a:r>
                    </a:p>
                  </a:txBody>
                  <a:tcPr/>
                </a:tc>
                <a:extLst>
                  <a:ext uri="{0D108BD9-81ED-4DB2-BD59-A6C34878D82A}">
                    <a16:rowId xmlns:a16="http://schemas.microsoft.com/office/drawing/2014/main" val="1718462624"/>
                  </a:ext>
                </a:extLst>
              </a:tr>
              <a:tr h="370840">
                <a:tc>
                  <a:txBody>
                    <a:bodyPr/>
                    <a:lstStyle/>
                    <a:p>
                      <a:r>
                        <a:rPr lang="en-US" dirty="0"/>
                        <a:t>8</a:t>
                      </a:r>
                    </a:p>
                  </a:txBody>
                  <a:tcPr/>
                </a:tc>
                <a:tc>
                  <a:txBody>
                    <a:bodyPr/>
                    <a:lstStyle/>
                    <a:p>
                      <a:r>
                        <a:rPr lang="en-US" b="1" dirty="0">
                          <a:solidFill>
                            <a:srgbClr val="FF0000"/>
                          </a:solidFill>
                        </a:rPr>
                        <a:t>???</a:t>
                      </a:r>
                    </a:p>
                  </a:txBody>
                  <a:tcPr/>
                </a:tc>
                <a:extLst>
                  <a:ext uri="{0D108BD9-81ED-4DB2-BD59-A6C34878D82A}">
                    <a16:rowId xmlns:a16="http://schemas.microsoft.com/office/drawing/2014/main" val="1704143147"/>
                  </a:ext>
                </a:extLst>
              </a:tr>
            </a:tbl>
          </a:graphicData>
        </a:graphic>
      </p:graphicFrame>
      <p:sp>
        <p:nvSpPr>
          <p:cNvPr id="5" name="TextBox 4">
            <a:extLst>
              <a:ext uri="{FF2B5EF4-FFF2-40B4-BE49-F238E27FC236}">
                <a16:creationId xmlns:a16="http://schemas.microsoft.com/office/drawing/2014/main" id="{1FA7EBB8-5CFB-43C0-995C-213869A7AA97}"/>
              </a:ext>
            </a:extLst>
          </p:cNvPr>
          <p:cNvSpPr txBox="1"/>
          <p:nvPr/>
        </p:nvSpPr>
        <p:spPr>
          <a:xfrm>
            <a:off x="1092530" y="2832910"/>
            <a:ext cx="5950732" cy="646331"/>
          </a:xfrm>
          <a:prstGeom prst="rect">
            <a:avLst/>
          </a:prstGeom>
          <a:noFill/>
        </p:spPr>
        <p:txBody>
          <a:bodyPr wrap="none" rtlCol="0">
            <a:spAutoFit/>
          </a:bodyPr>
          <a:lstStyle/>
          <a:p>
            <a:r>
              <a:rPr lang="en-US" dirty="0"/>
              <a:t>Solution: Finding weights</a:t>
            </a:r>
          </a:p>
          <a:p>
            <a:r>
              <a:rPr lang="en-US" dirty="0"/>
              <a:t>Target = 5 x weights =&gt; 12 = 5 * weight =&gt; weight = 12/5 = 2.4</a:t>
            </a:r>
          </a:p>
        </p:txBody>
      </p:sp>
      <p:graphicFrame>
        <p:nvGraphicFramePr>
          <p:cNvPr id="6" name="Table 5">
            <a:extLst>
              <a:ext uri="{FF2B5EF4-FFF2-40B4-BE49-F238E27FC236}">
                <a16:creationId xmlns:a16="http://schemas.microsoft.com/office/drawing/2014/main" id="{55DF188F-D13D-4979-AFA0-F761DC041186}"/>
              </a:ext>
            </a:extLst>
          </p:cNvPr>
          <p:cNvGraphicFramePr>
            <a:graphicFrameLocks noGrp="1"/>
          </p:cNvGraphicFramePr>
          <p:nvPr>
            <p:extLst>
              <p:ext uri="{D42A27DB-BD31-4B8C-83A1-F6EECF244321}">
                <p14:modId xmlns:p14="http://schemas.microsoft.com/office/powerpoint/2010/main" val="600234469"/>
              </p:ext>
            </p:extLst>
          </p:nvPr>
        </p:nvGraphicFramePr>
        <p:xfrm>
          <a:off x="1524000" y="3565913"/>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97174988"/>
                    </a:ext>
                  </a:extLst>
                </a:gridCol>
                <a:gridCol w="3048000">
                  <a:extLst>
                    <a:ext uri="{9D8B030D-6E8A-4147-A177-3AD203B41FA5}">
                      <a16:colId xmlns:a16="http://schemas.microsoft.com/office/drawing/2014/main" val="3648155585"/>
                    </a:ext>
                  </a:extLst>
                </a:gridCol>
              </a:tblGrid>
              <a:tr h="0">
                <a:tc>
                  <a:txBody>
                    <a:bodyPr/>
                    <a:lstStyle/>
                    <a:p>
                      <a:r>
                        <a:rPr lang="en-US" dirty="0"/>
                        <a:t>Feature</a:t>
                      </a:r>
                    </a:p>
                  </a:txBody>
                  <a:tcPr/>
                </a:tc>
                <a:tc>
                  <a:txBody>
                    <a:bodyPr/>
                    <a:lstStyle/>
                    <a:p>
                      <a:r>
                        <a:rPr lang="en-US" dirty="0"/>
                        <a:t>Target</a:t>
                      </a:r>
                    </a:p>
                  </a:txBody>
                  <a:tcPr/>
                </a:tc>
                <a:extLst>
                  <a:ext uri="{0D108BD9-81ED-4DB2-BD59-A6C34878D82A}">
                    <a16:rowId xmlns:a16="http://schemas.microsoft.com/office/drawing/2014/main" val="563676446"/>
                  </a:ext>
                </a:extLst>
              </a:tr>
              <a:tr h="370840">
                <a:tc>
                  <a:txBody>
                    <a:bodyPr/>
                    <a:lstStyle/>
                    <a:p>
                      <a:r>
                        <a:rPr lang="en-US" dirty="0"/>
                        <a:t>5 *weights =</a:t>
                      </a:r>
                    </a:p>
                  </a:txBody>
                  <a:tcPr/>
                </a:tc>
                <a:tc>
                  <a:txBody>
                    <a:bodyPr/>
                    <a:lstStyle/>
                    <a:p>
                      <a:r>
                        <a:rPr lang="en-US" dirty="0"/>
                        <a:t>12</a:t>
                      </a:r>
                    </a:p>
                  </a:txBody>
                  <a:tcPr/>
                </a:tc>
                <a:extLst>
                  <a:ext uri="{0D108BD9-81ED-4DB2-BD59-A6C34878D82A}">
                    <a16:rowId xmlns:a16="http://schemas.microsoft.com/office/drawing/2014/main" val="1718462624"/>
                  </a:ext>
                </a:extLst>
              </a:tr>
              <a:tr h="370840">
                <a:tc>
                  <a:txBody>
                    <a:bodyPr/>
                    <a:lstStyle/>
                    <a:p>
                      <a:r>
                        <a:rPr lang="en-US" dirty="0"/>
                        <a:t>8 * weights =</a:t>
                      </a:r>
                    </a:p>
                  </a:txBody>
                  <a:tcPr/>
                </a:tc>
                <a:tc>
                  <a:txBody>
                    <a:bodyPr/>
                    <a:lstStyle/>
                    <a:p>
                      <a:r>
                        <a:rPr lang="en-US" b="1" dirty="0">
                          <a:solidFill>
                            <a:srgbClr val="FF0000"/>
                          </a:solidFill>
                        </a:rPr>
                        <a:t>8*2.4 = 19.2 </a:t>
                      </a:r>
                    </a:p>
                  </a:txBody>
                  <a:tcPr/>
                </a:tc>
                <a:extLst>
                  <a:ext uri="{0D108BD9-81ED-4DB2-BD59-A6C34878D82A}">
                    <a16:rowId xmlns:a16="http://schemas.microsoft.com/office/drawing/2014/main" val="1704143147"/>
                  </a:ext>
                </a:extLst>
              </a:tr>
            </a:tbl>
          </a:graphicData>
        </a:graphic>
      </p:graphicFrame>
    </p:spTree>
    <p:extLst>
      <p:ext uri="{BB962C8B-B14F-4D97-AF65-F5344CB8AC3E}">
        <p14:creationId xmlns:p14="http://schemas.microsoft.com/office/powerpoint/2010/main" val="821906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646331"/>
          </a:xfrm>
          <a:prstGeom prst="rect">
            <a:avLst/>
          </a:prstGeom>
          <a:noFill/>
        </p:spPr>
        <p:txBody>
          <a:bodyPr wrap="square" rtlCol="0">
            <a:spAutoFit/>
          </a:bodyPr>
          <a:lstStyle/>
          <a:p>
            <a:r>
              <a:rPr lang="en-US" dirty="0"/>
              <a:t>Simple prediction:</a:t>
            </a:r>
          </a:p>
          <a:p>
            <a:endParaRPr lang="en-US" dirty="0"/>
          </a:p>
        </p:txBody>
      </p:sp>
      <p:graphicFrame>
        <p:nvGraphicFramePr>
          <p:cNvPr id="3" name="Table 2">
            <a:extLst>
              <a:ext uri="{FF2B5EF4-FFF2-40B4-BE49-F238E27FC236}">
                <a16:creationId xmlns:a16="http://schemas.microsoft.com/office/drawing/2014/main" id="{412B23C0-21BC-4116-9843-66D604A0C028}"/>
              </a:ext>
            </a:extLst>
          </p:cNvPr>
          <p:cNvGraphicFramePr>
            <a:graphicFrameLocks noGrp="1"/>
          </p:cNvGraphicFramePr>
          <p:nvPr>
            <p:extLst>
              <p:ext uri="{D42A27DB-BD31-4B8C-83A1-F6EECF244321}">
                <p14:modId xmlns:p14="http://schemas.microsoft.com/office/powerpoint/2010/main" val="2344831666"/>
              </p:ext>
            </p:extLst>
          </p:nvPr>
        </p:nvGraphicFramePr>
        <p:xfrm>
          <a:off x="136532" y="1412586"/>
          <a:ext cx="4003929" cy="1483360"/>
        </p:xfrm>
        <a:graphic>
          <a:graphicData uri="http://schemas.openxmlformats.org/drawingml/2006/table">
            <a:tbl>
              <a:tblPr firstRow="1" bandRow="1">
                <a:tableStyleId>{5C22544A-7EE6-4342-B048-85BDC9FD1C3A}</a:tableStyleId>
              </a:tblPr>
              <a:tblGrid>
                <a:gridCol w="955929">
                  <a:extLst>
                    <a:ext uri="{9D8B030D-6E8A-4147-A177-3AD203B41FA5}">
                      <a16:colId xmlns:a16="http://schemas.microsoft.com/office/drawing/2014/main" val="2097174988"/>
                    </a:ext>
                  </a:extLst>
                </a:gridCol>
                <a:gridCol w="3048000">
                  <a:extLst>
                    <a:ext uri="{9D8B030D-6E8A-4147-A177-3AD203B41FA5}">
                      <a16:colId xmlns:a16="http://schemas.microsoft.com/office/drawing/2014/main" val="3648155585"/>
                    </a:ext>
                  </a:extLst>
                </a:gridCol>
              </a:tblGrid>
              <a:tr h="370840">
                <a:tc>
                  <a:txBody>
                    <a:bodyPr/>
                    <a:lstStyle/>
                    <a:p>
                      <a:r>
                        <a:rPr lang="en-US" dirty="0"/>
                        <a:t>Feature</a:t>
                      </a:r>
                    </a:p>
                  </a:txBody>
                  <a:tcPr/>
                </a:tc>
                <a:tc>
                  <a:txBody>
                    <a:bodyPr/>
                    <a:lstStyle/>
                    <a:p>
                      <a:r>
                        <a:rPr lang="en-US" dirty="0"/>
                        <a:t>Target</a:t>
                      </a:r>
                    </a:p>
                  </a:txBody>
                  <a:tcPr/>
                </a:tc>
                <a:extLst>
                  <a:ext uri="{0D108BD9-81ED-4DB2-BD59-A6C34878D82A}">
                    <a16:rowId xmlns:a16="http://schemas.microsoft.com/office/drawing/2014/main" val="563676446"/>
                  </a:ext>
                </a:extLst>
              </a:tr>
              <a:tr h="370840">
                <a:tc>
                  <a:txBody>
                    <a:bodyPr/>
                    <a:lstStyle/>
                    <a:p>
                      <a:r>
                        <a:rPr lang="en-US" dirty="0"/>
                        <a:t>5</a:t>
                      </a:r>
                    </a:p>
                  </a:txBody>
                  <a:tcPr/>
                </a:tc>
                <a:tc>
                  <a:txBody>
                    <a:bodyPr/>
                    <a:lstStyle/>
                    <a:p>
                      <a:r>
                        <a:rPr lang="en-US" dirty="0"/>
                        <a:t>13</a:t>
                      </a:r>
                    </a:p>
                  </a:txBody>
                  <a:tcPr/>
                </a:tc>
                <a:extLst>
                  <a:ext uri="{0D108BD9-81ED-4DB2-BD59-A6C34878D82A}">
                    <a16:rowId xmlns:a16="http://schemas.microsoft.com/office/drawing/2014/main" val="1718462624"/>
                  </a:ext>
                </a:extLst>
              </a:tr>
              <a:tr h="370840">
                <a:tc>
                  <a:txBody>
                    <a:bodyPr/>
                    <a:lstStyle/>
                    <a:p>
                      <a:r>
                        <a:rPr lang="en-US" dirty="0"/>
                        <a:t>8</a:t>
                      </a:r>
                    </a:p>
                  </a:txBody>
                  <a:tcPr/>
                </a:tc>
                <a:tc>
                  <a:txBody>
                    <a:bodyPr/>
                    <a:lstStyle/>
                    <a:p>
                      <a:r>
                        <a:rPr lang="en-US" b="0" dirty="0">
                          <a:solidFill>
                            <a:schemeClr val="bg1"/>
                          </a:solidFill>
                        </a:rPr>
                        <a:t>19</a:t>
                      </a:r>
                    </a:p>
                  </a:txBody>
                  <a:tcPr/>
                </a:tc>
                <a:extLst>
                  <a:ext uri="{0D108BD9-81ED-4DB2-BD59-A6C34878D82A}">
                    <a16:rowId xmlns:a16="http://schemas.microsoft.com/office/drawing/2014/main" val="1704143147"/>
                  </a:ext>
                </a:extLst>
              </a:tr>
              <a:tr h="370840">
                <a:tc>
                  <a:txBody>
                    <a:bodyPr/>
                    <a:lstStyle/>
                    <a:p>
                      <a:r>
                        <a:rPr lang="en-US" dirty="0"/>
                        <a:t>7</a:t>
                      </a:r>
                    </a:p>
                  </a:txBody>
                  <a:tcPr/>
                </a:tc>
                <a:tc>
                  <a:txBody>
                    <a:bodyPr/>
                    <a:lstStyle/>
                    <a:p>
                      <a:r>
                        <a:rPr lang="en-US" b="1" dirty="0">
                          <a:solidFill>
                            <a:srgbClr val="FF0000"/>
                          </a:solidFill>
                        </a:rPr>
                        <a:t>???</a:t>
                      </a:r>
                    </a:p>
                  </a:txBody>
                  <a:tcPr/>
                </a:tc>
                <a:extLst>
                  <a:ext uri="{0D108BD9-81ED-4DB2-BD59-A6C34878D82A}">
                    <a16:rowId xmlns:a16="http://schemas.microsoft.com/office/drawing/2014/main" val="560271251"/>
                  </a:ext>
                </a:extLst>
              </a:tr>
            </a:tbl>
          </a:graphicData>
        </a:graphic>
      </p:graphicFrame>
      <p:sp>
        <p:nvSpPr>
          <p:cNvPr id="5" name="TextBox 4">
            <a:extLst>
              <a:ext uri="{FF2B5EF4-FFF2-40B4-BE49-F238E27FC236}">
                <a16:creationId xmlns:a16="http://schemas.microsoft.com/office/drawing/2014/main" id="{1FA7EBB8-5CFB-43C0-995C-213869A7AA97}"/>
              </a:ext>
            </a:extLst>
          </p:cNvPr>
          <p:cNvSpPr txBox="1"/>
          <p:nvPr/>
        </p:nvSpPr>
        <p:spPr>
          <a:xfrm>
            <a:off x="4140461" y="1005476"/>
            <a:ext cx="4961975" cy="2308324"/>
          </a:xfrm>
          <a:prstGeom prst="rect">
            <a:avLst/>
          </a:prstGeom>
          <a:noFill/>
        </p:spPr>
        <p:txBody>
          <a:bodyPr wrap="square" rtlCol="0">
            <a:spAutoFit/>
          </a:bodyPr>
          <a:lstStyle/>
          <a:p>
            <a:r>
              <a:rPr lang="en-US" dirty="0"/>
              <a:t>Solution: Old approach</a:t>
            </a:r>
          </a:p>
          <a:p>
            <a:r>
              <a:rPr lang="en-US" dirty="0"/>
              <a:t>Target = 5 x weight =&gt; 13 = 5 * weight =&gt; weight = 13/5 = 2.6</a:t>
            </a:r>
          </a:p>
          <a:p>
            <a:r>
              <a:rPr lang="en-US" dirty="0"/>
              <a:t>But : 8*2.6 = 20.8 !=19</a:t>
            </a:r>
          </a:p>
          <a:p>
            <a:pPr marL="285750" indent="-285750">
              <a:buFont typeface="Symbol" panose="05050102010706020507" pitchFamily="18" charset="2"/>
              <a:buChar char="Þ"/>
            </a:pPr>
            <a:r>
              <a:rPr lang="en-US" dirty="0"/>
              <a:t>We need a </a:t>
            </a:r>
            <a:r>
              <a:rPr lang="en-US" dirty="0">
                <a:solidFill>
                  <a:srgbClr val="FF0000"/>
                </a:solidFill>
              </a:rPr>
              <a:t>bias</a:t>
            </a:r>
            <a:r>
              <a:rPr lang="en-US" dirty="0"/>
              <a:t> or</a:t>
            </a:r>
          </a:p>
          <a:p>
            <a:pPr marL="285750" indent="-285750">
              <a:buFont typeface="Symbol" panose="05050102010706020507" pitchFamily="18" charset="2"/>
              <a:buChar char="Þ"/>
            </a:pPr>
            <a:r>
              <a:rPr lang="en-US" dirty="0"/>
              <a:t>Target = 5*weight + bias</a:t>
            </a:r>
          </a:p>
          <a:p>
            <a:pPr marL="285750" indent="-285750">
              <a:buFont typeface="Symbol" panose="05050102010706020507" pitchFamily="18" charset="2"/>
              <a:buChar char="Þ"/>
            </a:pPr>
            <a:r>
              <a:rPr lang="en-US" dirty="0"/>
              <a:t>Solving 5* weight + bias = 13 and 8*weight + bias = 19 =&gt; weight = 2, bias = 3</a:t>
            </a:r>
          </a:p>
        </p:txBody>
      </p:sp>
      <p:graphicFrame>
        <p:nvGraphicFramePr>
          <p:cNvPr id="7" name="Table 6">
            <a:extLst>
              <a:ext uri="{FF2B5EF4-FFF2-40B4-BE49-F238E27FC236}">
                <a16:creationId xmlns:a16="http://schemas.microsoft.com/office/drawing/2014/main" id="{AC6C42F4-108B-499C-AA28-F70B70F4168C}"/>
              </a:ext>
            </a:extLst>
          </p:cNvPr>
          <p:cNvGraphicFramePr>
            <a:graphicFrameLocks noGrp="1"/>
          </p:cNvGraphicFramePr>
          <p:nvPr>
            <p:extLst>
              <p:ext uri="{D42A27DB-BD31-4B8C-83A1-F6EECF244321}">
                <p14:modId xmlns:p14="http://schemas.microsoft.com/office/powerpoint/2010/main" val="2684518559"/>
              </p:ext>
            </p:extLst>
          </p:nvPr>
        </p:nvGraphicFramePr>
        <p:xfrm>
          <a:off x="229590" y="3514518"/>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97174988"/>
                    </a:ext>
                  </a:extLst>
                </a:gridCol>
                <a:gridCol w="3048000">
                  <a:extLst>
                    <a:ext uri="{9D8B030D-6E8A-4147-A177-3AD203B41FA5}">
                      <a16:colId xmlns:a16="http://schemas.microsoft.com/office/drawing/2014/main" val="3648155585"/>
                    </a:ext>
                  </a:extLst>
                </a:gridCol>
              </a:tblGrid>
              <a:tr h="370840">
                <a:tc>
                  <a:txBody>
                    <a:bodyPr/>
                    <a:lstStyle/>
                    <a:p>
                      <a:r>
                        <a:rPr lang="en-US" dirty="0"/>
                        <a:t>Feature</a:t>
                      </a:r>
                    </a:p>
                  </a:txBody>
                  <a:tcPr/>
                </a:tc>
                <a:tc>
                  <a:txBody>
                    <a:bodyPr/>
                    <a:lstStyle/>
                    <a:p>
                      <a:r>
                        <a:rPr lang="en-US" dirty="0"/>
                        <a:t>Target</a:t>
                      </a:r>
                    </a:p>
                  </a:txBody>
                  <a:tcPr/>
                </a:tc>
                <a:extLst>
                  <a:ext uri="{0D108BD9-81ED-4DB2-BD59-A6C34878D82A}">
                    <a16:rowId xmlns:a16="http://schemas.microsoft.com/office/drawing/2014/main" val="563676446"/>
                  </a:ext>
                </a:extLst>
              </a:tr>
              <a:tr h="370840">
                <a:tc>
                  <a:txBody>
                    <a:bodyPr/>
                    <a:lstStyle/>
                    <a:p>
                      <a:r>
                        <a:rPr lang="en-US" dirty="0"/>
                        <a:t>5 *weights + bias</a:t>
                      </a:r>
                    </a:p>
                  </a:txBody>
                  <a:tcPr/>
                </a:tc>
                <a:tc>
                  <a:txBody>
                    <a:bodyPr/>
                    <a:lstStyle/>
                    <a:p>
                      <a:r>
                        <a:rPr lang="en-US" dirty="0"/>
                        <a:t>12</a:t>
                      </a:r>
                    </a:p>
                  </a:txBody>
                  <a:tcPr/>
                </a:tc>
                <a:extLst>
                  <a:ext uri="{0D108BD9-81ED-4DB2-BD59-A6C34878D82A}">
                    <a16:rowId xmlns:a16="http://schemas.microsoft.com/office/drawing/2014/main" val="1718462624"/>
                  </a:ext>
                </a:extLst>
              </a:tr>
              <a:tr h="370840">
                <a:tc>
                  <a:txBody>
                    <a:bodyPr/>
                    <a:lstStyle/>
                    <a:p>
                      <a:r>
                        <a:rPr lang="en-US" dirty="0"/>
                        <a:t>8 *weights + bias</a:t>
                      </a:r>
                    </a:p>
                  </a:txBody>
                  <a:tcPr/>
                </a:tc>
                <a:tc>
                  <a:txBody>
                    <a:bodyPr/>
                    <a:lstStyle/>
                    <a:p>
                      <a:r>
                        <a:rPr lang="en-US" b="0" dirty="0">
                          <a:solidFill>
                            <a:schemeClr val="bg1"/>
                          </a:solidFill>
                        </a:rPr>
                        <a:t>19</a:t>
                      </a:r>
                    </a:p>
                  </a:txBody>
                  <a:tcPr/>
                </a:tc>
                <a:extLst>
                  <a:ext uri="{0D108BD9-81ED-4DB2-BD59-A6C34878D82A}">
                    <a16:rowId xmlns:a16="http://schemas.microsoft.com/office/drawing/2014/main" val="1704143147"/>
                  </a:ext>
                </a:extLst>
              </a:tr>
              <a:tr h="370840">
                <a:tc>
                  <a:txBody>
                    <a:bodyPr/>
                    <a:lstStyle/>
                    <a:p>
                      <a:r>
                        <a:rPr lang="en-US" dirty="0"/>
                        <a:t>7 *weights + bias</a:t>
                      </a:r>
                    </a:p>
                  </a:txBody>
                  <a:tcPr/>
                </a:tc>
                <a:tc>
                  <a:txBody>
                    <a:bodyPr/>
                    <a:lstStyle/>
                    <a:p>
                      <a:r>
                        <a:rPr lang="en-US" b="1" dirty="0">
                          <a:solidFill>
                            <a:srgbClr val="FF0000"/>
                          </a:solidFill>
                        </a:rPr>
                        <a:t>17 = </a:t>
                      </a:r>
                      <a:r>
                        <a:rPr lang="en-US" b="1" dirty="0">
                          <a:solidFill>
                            <a:schemeClr val="bg1"/>
                          </a:solidFill>
                        </a:rPr>
                        <a:t>7*2 +</a:t>
                      </a:r>
                      <a:r>
                        <a:rPr lang="en-US" b="1" dirty="0">
                          <a:solidFill>
                            <a:srgbClr val="FF0000"/>
                          </a:solidFill>
                        </a:rPr>
                        <a:t>3</a:t>
                      </a:r>
                    </a:p>
                  </a:txBody>
                  <a:tcPr/>
                </a:tc>
                <a:extLst>
                  <a:ext uri="{0D108BD9-81ED-4DB2-BD59-A6C34878D82A}">
                    <a16:rowId xmlns:a16="http://schemas.microsoft.com/office/drawing/2014/main" val="1079490486"/>
                  </a:ext>
                </a:extLst>
              </a:tr>
            </a:tbl>
          </a:graphicData>
        </a:graphic>
      </p:graphicFrame>
    </p:spTree>
    <p:extLst>
      <p:ext uri="{BB962C8B-B14F-4D97-AF65-F5344CB8AC3E}">
        <p14:creationId xmlns:p14="http://schemas.microsoft.com/office/powerpoint/2010/main" val="1888177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646331"/>
          </a:xfrm>
          <a:prstGeom prst="rect">
            <a:avLst/>
          </a:prstGeom>
          <a:noFill/>
        </p:spPr>
        <p:txBody>
          <a:bodyPr wrap="square" rtlCol="0">
            <a:spAutoFit/>
          </a:bodyPr>
          <a:lstStyle/>
          <a:p>
            <a:r>
              <a:rPr lang="en-US" dirty="0"/>
              <a:t>What happen if we need to solve ?????:</a:t>
            </a:r>
          </a:p>
          <a:p>
            <a:endParaRPr lang="en-US" dirty="0"/>
          </a:p>
        </p:txBody>
      </p:sp>
      <p:graphicFrame>
        <p:nvGraphicFramePr>
          <p:cNvPr id="3" name="Table 2">
            <a:extLst>
              <a:ext uri="{FF2B5EF4-FFF2-40B4-BE49-F238E27FC236}">
                <a16:creationId xmlns:a16="http://schemas.microsoft.com/office/drawing/2014/main" id="{412B23C0-21BC-4116-9843-66D604A0C028}"/>
              </a:ext>
            </a:extLst>
          </p:cNvPr>
          <p:cNvGraphicFramePr>
            <a:graphicFrameLocks noGrp="1"/>
          </p:cNvGraphicFramePr>
          <p:nvPr>
            <p:extLst>
              <p:ext uri="{D42A27DB-BD31-4B8C-83A1-F6EECF244321}">
                <p14:modId xmlns:p14="http://schemas.microsoft.com/office/powerpoint/2010/main" val="285290788"/>
              </p:ext>
            </p:extLst>
          </p:nvPr>
        </p:nvGraphicFramePr>
        <p:xfrm>
          <a:off x="136532" y="1412586"/>
          <a:ext cx="4114834" cy="3592866"/>
        </p:xfrm>
        <a:graphic>
          <a:graphicData uri="http://schemas.openxmlformats.org/drawingml/2006/table">
            <a:tbl>
              <a:tblPr firstRow="1" bandRow="1">
                <a:tableStyleId>{5C22544A-7EE6-4342-B048-85BDC9FD1C3A}</a:tableStyleId>
              </a:tblPr>
              <a:tblGrid>
                <a:gridCol w="982407">
                  <a:extLst>
                    <a:ext uri="{9D8B030D-6E8A-4147-A177-3AD203B41FA5}">
                      <a16:colId xmlns:a16="http://schemas.microsoft.com/office/drawing/2014/main" val="2097174988"/>
                    </a:ext>
                  </a:extLst>
                </a:gridCol>
                <a:gridCol w="3132427">
                  <a:extLst>
                    <a:ext uri="{9D8B030D-6E8A-4147-A177-3AD203B41FA5}">
                      <a16:colId xmlns:a16="http://schemas.microsoft.com/office/drawing/2014/main" val="3648155585"/>
                    </a:ext>
                  </a:extLst>
                </a:gridCol>
              </a:tblGrid>
              <a:tr h="598811">
                <a:tc>
                  <a:txBody>
                    <a:bodyPr/>
                    <a:lstStyle/>
                    <a:p>
                      <a:r>
                        <a:rPr lang="en-US" dirty="0"/>
                        <a:t>Feature</a:t>
                      </a:r>
                    </a:p>
                  </a:txBody>
                  <a:tcPr/>
                </a:tc>
                <a:tc>
                  <a:txBody>
                    <a:bodyPr/>
                    <a:lstStyle/>
                    <a:p>
                      <a:r>
                        <a:rPr lang="en-US" dirty="0"/>
                        <a:t>Target</a:t>
                      </a:r>
                    </a:p>
                  </a:txBody>
                  <a:tcPr/>
                </a:tc>
                <a:extLst>
                  <a:ext uri="{0D108BD9-81ED-4DB2-BD59-A6C34878D82A}">
                    <a16:rowId xmlns:a16="http://schemas.microsoft.com/office/drawing/2014/main" val="563676446"/>
                  </a:ext>
                </a:extLst>
              </a:tr>
              <a:tr h="598811">
                <a:tc>
                  <a:txBody>
                    <a:bodyPr/>
                    <a:lstStyle/>
                    <a:p>
                      <a:r>
                        <a:rPr lang="en-US" dirty="0"/>
                        <a:t>5</a:t>
                      </a:r>
                    </a:p>
                  </a:txBody>
                  <a:tcPr/>
                </a:tc>
                <a:tc>
                  <a:txBody>
                    <a:bodyPr/>
                    <a:lstStyle/>
                    <a:p>
                      <a:r>
                        <a:rPr lang="en-US" dirty="0"/>
                        <a:t>13</a:t>
                      </a:r>
                    </a:p>
                  </a:txBody>
                  <a:tcPr/>
                </a:tc>
                <a:extLst>
                  <a:ext uri="{0D108BD9-81ED-4DB2-BD59-A6C34878D82A}">
                    <a16:rowId xmlns:a16="http://schemas.microsoft.com/office/drawing/2014/main" val="1718462624"/>
                  </a:ext>
                </a:extLst>
              </a:tr>
              <a:tr h="598811">
                <a:tc>
                  <a:txBody>
                    <a:bodyPr/>
                    <a:lstStyle/>
                    <a:p>
                      <a:r>
                        <a:rPr lang="en-US" dirty="0"/>
                        <a:t>8</a:t>
                      </a:r>
                    </a:p>
                  </a:txBody>
                  <a:tcPr/>
                </a:tc>
                <a:tc>
                  <a:txBody>
                    <a:bodyPr/>
                    <a:lstStyle/>
                    <a:p>
                      <a:r>
                        <a:rPr lang="en-US" b="0" dirty="0">
                          <a:solidFill>
                            <a:schemeClr val="bg1"/>
                          </a:solidFill>
                        </a:rPr>
                        <a:t>19</a:t>
                      </a:r>
                    </a:p>
                  </a:txBody>
                  <a:tcPr/>
                </a:tc>
                <a:extLst>
                  <a:ext uri="{0D108BD9-81ED-4DB2-BD59-A6C34878D82A}">
                    <a16:rowId xmlns:a16="http://schemas.microsoft.com/office/drawing/2014/main" val="1704143147"/>
                  </a:ext>
                </a:extLst>
              </a:tr>
              <a:tr h="598811">
                <a:tc>
                  <a:txBody>
                    <a:bodyPr/>
                    <a:lstStyle/>
                    <a:p>
                      <a:r>
                        <a:rPr lang="en-US" dirty="0"/>
                        <a:t>7</a:t>
                      </a:r>
                    </a:p>
                  </a:txBody>
                  <a:tcPr/>
                </a:tc>
                <a:tc>
                  <a:txBody>
                    <a:bodyPr/>
                    <a:lstStyle/>
                    <a:p>
                      <a:r>
                        <a:rPr lang="en-US" b="0" dirty="0">
                          <a:solidFill>
                            <a:schemeClr val="bg1"/>
                          </a:solidFill>
                        </a:rPr>
                        <a:t>18</a:t>
                      </a:r>
                    </a:p>
                  </a:txBody>
                  <a:tcPr/>
                </a:tc>
                <a:extLst>
                  <a:ext uri="{0D108BD9-81ED-4DB2-BD59-A6C34878D82A}">
                    <a16:rowId xmlns:a16="http://schemas.microsoft.com/office/drawing/2014/main" val="560271251"/>
                  </a:ext>
                </a:extLst>
              </a:tr>
              <a:tr h="598811">
                <a:tc>
                  <a:txBody>
                    <a:bodyPr/>
                    <a:lstStyle/>
                    <a:p>
                      <a:r>
                        <a:rPr lang="en-US" dirty="0"/>
                        <a:t>5.5</a:t>
                      </a:r>
                    </a:p>
                  </a:txBody>
                  <a:tcPr/>
                </a:tc>
                <a:tc>
                  <a:txBody>
                    <a:bodyPr/>
                    <a:lstStyle/>
                    <a:p>
                      <a:r>
                        <a:rPr lang="en-US" b="0" dirty="0">
                          <a:solidFill>
                            <a:schemeClr val="bg1"/>
                          </a:solidFill>
                        </a:rPr>
                        <a:t>15</a:t>
                      </a:r>
                    </a:p>
                  </a:txBody>
                  <a:tcPr/>
                </a:tc>
                <a:extLst>
                  <a:ext uri="{0D108BD9-81ED-4DB2-BD59-A6C34878D82A}">
                    <a16:rowId xmlns:a16="http://schemas.microsoft.com/office/drawing/2014/main" val="2199271491"/>
                  </a:ext>
                </a:extLst>
              </a:tr>
              <a:tr h="598811">
                <a:tc>
                  <a:txBody>
                    <a:bodyPr/>
                    <a:lstStyle/>
                    <a:p>
                      <a:r>
                        <a:rPr lang="en-US" dirty="0"/>
                        <a:t>7.5</a:t>
                      </a:r>
                    </a:p>
                  </a:txBody>
                  <a:tcPr/>
                </a:tc>
                <a:tc>
                  <a:txBody>
                    <a:bodyPr/>
                    <a:lstStyle/>
                    <a:p>
                      <a:r>
                        <a:rPr lang="en-US" b="0" dirty="0">
                          <a:solidFill>
                            <a:schemeClr val="bg1"/>
                          </a:solidFill>
                        </a:rPr>
                        <a:t>???</a:t>
                      </a:r>
                    </a:p>
                  </a:txBody>
                  <a:tcPr/>
                </a:tc>
                <a:extLst>
                  <a:ext uri="{0D108BD9-81ED-4DB2-BD59-A6C34878D82A}">
                    <a16:rowId xmlns:a16="http://schemas.microsoft.com/office/drawing/2014/main" val="2151169952"/>
                  </a:ext>
                </a:extLst>
              </a:tr>
            </a:tbl>
          </a:graphicData>
        </a:graphic>
      </p:graphicFrame>
      <p:graphicFrame>
        <p:nvGraphicFramePr>
          <p:cNvPr id="7" name="Table 6">
            <a:extLst>
              <a:ext uri="{FF2B5EF4-FFF2-40B4-BE49-F238E27FC236}">
                <a16:creationId xmlns:a16="http://schemas.microsoft.com/office/drawing/2014/main" id="{AC6C42F4-108B-499C-AA28-F70B70F4168C}"/>
              </a:ext>
            </a:extLst>
          </p:cNvPr>
          <p:cNvGraphicFramePr>
            <a:graphicFrameLocks noGrp="1"/>
          </p:cNvGraphicFramePr>
          <p:nvPr>
            <p:extLst>
              <p:ext uri="{D42A27DB-BD31-4B8C-83A1-F6EECF244321}">
                <p14:modId xmlns:p14="http://schemas.microsoft.com/office/powerpoint/2010/main" val="2291627725"/>
              </p:ext>
            </p:extLst>
          </p:nvPr>
        </p:nvGraphicFramePr>
        <p:xfrm>
          <a:off x="4401822" y="1412582"/>
          <a:ext cx="4722420" cy="3592866"/>
        </p:xfrm>
        <a:graphic>
          <a:graphicData uri="http://schemas.openxmlformats.org/drawingml/2006/table">
            <a:tbl>
              <a:tblPr firstRow="1" bandRow="1">
                <a:tableStyleId>{5C22544A-7EE6-4342-B048-85BDC9FD1C3A}</a:tableStyleId>
              </a:tblPr>
              <a:tblGrid>
                <a:gridCol w="1574140">
                  <a:extLst>
                    <a:ext uri="{9D8B030D-6E8A-4147-A177-3AD203B41FA5}">
                      <a16:colId xmlns:a16="http://schemas.microsoft.com/office/drawing/2014/main" val="2097174988"/>
                    </a:ext>
                  </a:extLst>
                </a:gridCol>
                <a:gridCol w="1574140">
                  <a:extLst>
                    <a:ext uri="{9D8B030D-6E8A-4147-A177-3AD203B41FA5}">
                      <a16:colId xmlns:a16="http://schemas.microsoft.com/office/drawing/2014/main" val="3648155585"/>
                    </a:ext>
                  </a:extLst>
                </a:gridCol>
                <a:gridCol w="1574140">
                  <a:extLst>
                    <a:ext uri="{9D8B030D-6E8A-4147-A177-3AD203B41FA5}">
                      <a16:colId xmlns:a16="http://schemas.microsoft.com/office/drawing/2014/main" val="3243937949"/>
                    </a:ext>
                  </a:extLst>
                </a:gridCol>
              </a:tblGrid>
              <a:tr h="598811">
                <a:tc>
                  <a:txBody>
                    <a:bodyPr/>
                    <a:lstStyle/>
                    <a:p>
                      <a:r>
                        <a:rPr lang="en-US" dirty="0"/>
                        <a:t>Feature 1</a:t>
                      </a:r>
                    </a:p>
                  </a:txBody>
                  <a:tcPr/>
                </a:tc>
                <a:tc>
                  <a:txBody>
                    <a:bodyPr/>
                    <a:lstStyle/>
                    <a:p>
                      <a:r>
                        <a:rPr lang="en-US" dirty="0"/>
                        <a:t>Feature 2</a:t>
                      </a:r>
                    </a:p>
                  </a:txBody>
                  <a:tcPr/>
                </a:tc>
                <a:tc>
                  <a:txBody>
                    <a:bodyPr/>
                    <a:lstStyle/>
                    <a:p>
                      <a:r>
                        <a:rPr lang="en-US" dirty="0"/>
                        <a:t>Target</a:t>
                      </a:r>
                    </a:p>
                  </a:txBody>
                  <a:tcPr/>
                </a:tc>
                <a:extLst>
                  <a:ext uri="{0D108BD9-81ED-4DB2-BD59-A6C34878D82A}">
                    <a16:rowId xmlns:a16="http://schemas.microsoft.com/office/drawing/2014/main" val="563676446"/>
                  </a:ext>
                </a:extLst>
              </a:tr>
              <a:tr h="598811">
                <a:tc>
                  <a:txBody>
                    <a:bodyPr/>
                    <a:lstStyle/>
                    <a:p>
                      <a:r>
                        <a:rPr lang="en-US" dirty="0"/>
                        <a:t>5</a:t>
                      </a:r>
                    </a:p>
                  </a:txBody>
                  <a:tcPr/>
                </a:tc>
                <a:tc>
                  <a:txBody>
                    <a:bodyPr/>
                    <a:lstStyle/>
                    <a:p>
                      <a:r>
                        <a:rPr lang="en-US" dirty="0"/>
                        <a:t>12</a:t>
                      </a:r>
                    </a:p>
                  </a:txBody>
                  <a:tcPr/>
                </a:tc>
                <a:tc>
                  <a:txBody>
                    <a:bodyPr/>
                    <a:lstStyle/>
                    <a:p>
                      <a:r>
                        <a:rPr lang="en-US" dirty="0"/>
                        <a:t>4</a:t>
                      </a:r>
                    </a:p>
                  </a:txBody>
                  <a:tcPr/>
                </a:tc>
                <a:extLst>
                  <a:ext uri="{0D108BD9-81ED-4DB2-BD59-A6C34878D82A}">
                    <a16:rowId xmlns:a16="http://schemas.microsoft.com/office/drawing/2014/main" val="1718462624"/>
                  </a:ext>
                </a:extLst>
              </a:tr>
              <a:tr h="598811">
                <a:tc>
                  <a:txBody>
                    <a:bodyPr/>
                    <a:lstStyle/>
                    <a:p>
                      <a:r>
                        <a:rPr lang="en-US" dirty="0"/>
                        <a:t>8</a:t>
                      </a:r>
                    </a:p>
                  </a:txBody>
                  <a:tcPr/>
                </a:tc>
                <a:tc>
                  <a:txBody>
                    <a:bodyPr/>
                    <a:lstStyle/>
                    <a:p>
                      <a:r>
                        <a:rPr lang="en-US" b="0" dirty="0">
                          <a:solidFill>
                            <a:schemeClr val="bg1"/>
                          </a:solidFill>
                        </a:rPr>
                        <a:t>19</a:t>
                      </a:r>
                    </a:p>
                  </a:txBody>
                  <a:tcPr/>
                </a:tc>
                <a:tc>
                  <a:txBody>
                    <a:bodyPr/>
                    <a:lstStyle/>
                    <a:p>
                      <a:r>
                        <a:rPr lang="en-US" b="0" dirty="0">
                          <a:solidFill>
                            <a:schemeClr val="bg1"/>
                          </a:solidFill>
                        </a:rPr>
                        <a:t>5</a:t>
                      </a:r>
                    </a:p>
                  </a:txBody>
                  <a:tcPr/>
                </a:tc>
                <a:extLst>
                  <a:ext uri="{0D108BD9-81ED-4DB2-BD59-A6C34878D82A}">
                    <a16:rowId xmlns:a16="http://schemas.microsoft.com/office/drawing/2014/main" val="1704143147"/>
                  </a:ext>
                </a:extLst>
              </a:tr>
              <a:tr h="598811">
                <a:tc>
                  <a:txBody>
                    <a:bodyPr/>
                    <a:lstStyle/>
                    <a:p>
                      <a:r>
                        <a:rPr lang="en-US" dirty="0"/>
                        <a:t>7</a:t>
                      </a:r>
                    </a:p>
                  </a:txBody>
                  <a:tcPr/>
                </a:tc>
                <a:tc>
                  <a:txBody>
                    <a:bodyPr/>
                    <a:lstStyle/>
                    <a:p>
                      <a:r>
                        <a:rPr lang="en-US" b="0" dirty="0">
                          <a:solidFill>
                            <a:schemeClr val="bg1"/>
                          </a:solidFill>
                        </a:rPr>
                        <a:t>20</a:t>
                      </a:r>
                    </a:p>
                  </a:txBody>
                  <a:tcPr/>
                </a:tc>
                <a:tc>
                  <a:txBody>
                    <a:bodyPr/>
                    <a:lstStyle/>
                    <a:p>
                      <a:r>
                        <a:rPr lang="en-US" b="0" dirty="0">
                          <a:solidFill>
                            <a:schemeClr val="bg1"/>
                          </a:solidFill>
                        </a:rPr>
                        <a:t>8.6</a:t>
                      </a:r>
                    </a:p>
                  </a:txBody>
                  <a:tcPr/>
                </a:tc>
                <a:extLst>
                  <a:ext uri="{0D108BD9-81ED-4DB2-BD59-A6C34878D82A}">
                    <a16:rowId xmlns:a16="http://schemas.microsoft.com/office/drawing/2014/main" val="1079490486"/>
                  </a:ext>
                </a:extLst>
              </a:tr>
              <a:tr h="598811">
                <a:tc>
                  <a:txBody>
                    <a:bodyPr/>
                    <a:lstStyle/>
                    <a:p>
                      <a:r>
                        <a:rPr lang="en-US" dirty="0"/>
                        <a:t>4</a:t>
                      </a:r>
                    </a:p>
                  </a:txBody>
                  <a:tcPr/>
                </a:tc>
                <a:tc>
                  <a:txBody>
                    <a:bodyPr/>
                    <a:lstStyle/>
                    <a:p>
                      <a:r>
                        <a:rPr lang="en-US" b="0" dirty="0">
                          <a:solidFill>
                            <a:schemeClr val="bg1"/>
                          </a:solidFill>
                        </a:rPr>
                        <a:t>13</a:t>
                      </a:r>
                    </a:p>
                  </a:txBody>
                  <a:tcPr/>
                </a:tc>
                <a:tc>
                  <a:txBody>
                    <a:bodyPr/>
                    <a:lstStyle/>
                    <a:p>
                      <a:r>
                        <a:rPr lang="en-US" b="0" dirty="0">
                          <a:solidFill>
                            <a:schemeClr val="bg1"/>
                          </a:solidFill>
                        </a:rPr>
                        <a:t>9</a:t>
                      </a:r>
                    </a:p>
                  </a:txBody>
                  <a:tcPr/>
                </a:tc>
                <a:extLst>
                  <a:ext uri="{0D108BD9-81ED-4DB2-BD59-A6C34878D82A}">
                    <a16:rowId xmlns:a16="http://schemas.microsoft.com/office/drawing/2014/main" val="3714101174"/>
                  </a:ext>
                </a:extLst>
              </a:tr>
              <a:tr h="598811">
                <a:tc>
                  <a:txBody>
                    <a:bodyPr/>
                    <a:lstStyle/>
                    <a:p>
                      <a:r>
                        <a:rPr lang="en-US" dirty="0"/>
                        <a:t>6</a:t>
                      </a:r>
                    </a:p>
                  </a:txBody>
                  <a:tcPr/>
                </a:tc>
                <a:tc>
                  <a:txBody>
                    <a:bodyPr/>
                    <a:lstStyle/>
                    <a:p>
                      <a:r>
                        <a:rPr lang="en-US" b="0" dirty="0">
                          <a:solidFill>
                            <a:schemeClr val="bg1"/>
                          </a:solidFill>
                        </a:rPr>
                        <a:t>14</a:t>
                      </a:r>
                    </a:p>
                  </a:txBody>
                  <a:tcPr/>
                </a:tc>
                <a:tc>
                  <a:txBody>
                    <a:bodyPr/>
                    <a:lstStyle/>
                    <a:p>
                      <a:r>
                        <a:rPr lang="en-US" b="0" dirty="0">
                          <a:solidFill>
                            <a:schemeClr val="bg1"/>
                          </a:solidFill>
                        </a:rPr>
                        <a:t>???</a:t>
                      </a:r>
                    </a:p>
                  </a:txBody>
                  <a:tcPr/>
                </a:tc>
                <a:extLst>
                  <a:ext uri="{0D108BD9-81ED-4DB2-BD59-A6C34878D82A}">
                    <a16:rowId xmlns:a16="http://schemas.microsoft.com/office/drawing/2014/main" val="2324135005"/>
                  </a:ext>
                </a:extLst>
              </a:tr>
            </a:tbl>
          </a:graphicData>
        </a:graphic>
      </p:graphicFrame>
    </p:spTree>
    <p:extLst>
      <p:ext uri="{BB962C8B-B14F-4D97-AF65-F5344CB8AC3E}">
        <p14:creationId xmlns:p14="http://schemas.microsoft.com/office/powerpoint/2010/main" val="30985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219694" y="1285125"/>
            <a:ext cx="8437417" cy="2585323"/>
          </a:xfrm>
          <a:prstGeom prst="rect">
            <a:avLst/>
          </a:prstGeom>
          <a:noFill/>
        </p:spPr>
        <p:txBody>
          <a:bodyPr wrap="square" rtlCol="0">
            <a:spAutoFit/>
          </a:bodyPr>
          <a:lstStyle/>
          <a:p>
            <a:r>
              <a:rPr lang="en-US" sz="5400" dirty="0"/>
              <a:t>This is when </a:t>
            </a:r>
          </a:p>
          <a:p>
            <a:r>
              <a:rPr lang="en-US" sz="5400" dirty="0"/>
              <a:t>MACHINE LEARNING SHINES</a:t>
            </a:r>
          </a:p>
          <a:p>
            <a:endParaRPr lang="en-US" sz="5400" dirty="0"/>
          </a:p>
        </p:txBody>
      </p:sp>
    </p:spTree>
    <p:extLst>
      <p:ext uri="{BB962C8B-B14F-4D97-AF65-F5344CB8AC3E}">
        <p14:creationId xmlns:p14="http://schemas.microsoft.com/office/powerpoint/2010/main" val="136413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3" name="Picture 2">
            <a:extLst>
              <a:ext uri="{FF2B5EF4-FFF2-40B4-BE49-F238E27FC236}">
                <a16:creationId xmlns:a16="http://schemas.microsoft.com/office/drawing/2014/main" id="{05389A6B-83B0-9541-8C41-9EEABDB16029}"/>
              </a:ext>
            </a:extLst>
          </p:cNvPr>
          <p:cNvPicPr>
            <a:picLocks noChangeAspect="1"/>
          </p:cNvPicPr>
          <p:nvPr/>
        </p:nvPicPr>
        <p:blipFill>
          <a:blip r:embed="rId2"/>
          <a:stretch>
            <a:fillRect/>
          </a:stretch>
        </p:blipFill>
        <p:spPr>
          <a:xfrm>
            <a:off x="963664" y="969371"/>
            <a:ext cx="7216671" cy="4174129"/>
          </a:xfrm>
          <a:prstGeom prst="rect">
            <a:avLst/>
          </a:prstGeom>
        </p:spPr>
      </p:pic>
    </p:spTree>
    <p:extLst>
      <p:ext uri="{BB962C8B-B14F-4D97-AF65-F5344CB8AC3E}">
        <p14:creationId xmlns:p14="http://schemas.microsoft.com/office/powerpoint/2010/main" val="2005625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4" name="Picture 3">
            <a:extLst>
              <a:ext uri="{FF2B5EF4-FFF2-40B4-BE49-F238E27FC236}">
                <a16:creationId xmlns:a16="http://schemas.microsoft.com/office/drawing/2014/main" id="{2D1AEC18-BE9F-1D4B-83E5-2AE48B071E1E}"/>
              </a:ext>
            </a:extLst>
          </p:cNvPr>
          <p:cNvPicPr>
            <a:picLocks noChangeAspect="1"/>
          </p:cNvPicPr>
          <p:nvPr/>
        </p:nvPicPr>
        <p:blipFill>
          <a:blip r:embed="rId2"/>
          <a:stretch>
            <a:fillRect/>
          </a:stretch>
        </p:blipFill>
        <p:spPr>
          <a:xfrm>
            <a:off x="887707" y="983707"/>
            <a:ext cx="7577750" cy="4003589"/>
          </a:xfrm>
          <a:prstGeom prst="rect">
            <a:avLst/>
          </a:prstGeom>
        </p:spPr>
      </p:pic>
    </p:spTree>
    <p:extLst>
      <p:ext uri="{BB962C8B-B14F-4D97-AF65-F5344CB8AC3E}">
        <p14:creationId xmlns:p14="http://schemas.microsoft.com/office/powerpoint/2010/main" val="3448088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3" name="Picture 2">
            <a:extLst>
              <a:ext uri="{FF2B5EF4-FFF2-40B4-BE49-F238E27FC236}">
                <a16:creationId xmlns:a16="http://schemas.microsoft.com/office/drawing/2014/main" id="{E391D078-4BE1-0C4B-8964-BC0DF9BDB8D9}"/>
              </a:ext>
            </a:extLst>
          </p:cNvPr>
          <p:cNvPicPr>
            <a:picLocks noChangeAspect="1"/>
          </p:cNvPicPr>
          <p:nvPr/>
        </p:nvPicPr>
        <p:blipFill>
          <a:blip r:embed="rId2"/>
          <a:stretch>
            <a:fillRect/>
          </a:stretch>
        </p:blipFill>
        <p:spPr>
          <a:xfrm>
            <a:off x="153909" y="1374496"/>
            <a:ext cx="8836182" cy="3326769"/>
          </a:xfrm>
          <a:prstGeom prst="rect">
            <a:avLst/>
          </a:prstGeom>
        </p:spPr>
      </p:pic>
    </p:spTree>
    <p:extLst>
      <p:ext uri="{BB962C8B-B14F-4D97-AF65-F5344CB8AC3E}">
        <p14:creationId xmlns:p14="http://schemas.microsoft.com/office/powerpoint/2010/main" val="3729172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4" name="Picture 3">
            <a:extLst>
              <a:ext uri="{FF2B5EF4-FFF2-40B4-BE49-F238E27FC236}">
                <a16:creationId xmlns:a16="http://schemas.microsoft.com/office/drawing/2014/main" id="{6C4035FE-D84A-0D43-9370-73D809E512FA}"/>
              </a:ext>
            </a:extLst>
          </p:cNvPr>
          <p:cNvPicPr>
            <a:picLocks noChangeAspect="1"/>
          </p:cNvPicPr>
          <p:nvPr/>
        </p:nvPicPr>
        <p:blipFill>
          <a:blip r:embed="rId2"/>
          <a:stretch>
            <a:fillRect/>
          </a:stretch>
        </p:blipFill>
        <p:spPr>
          <a:xfrm>
            <a:off x="0" y="989494"/>
            <a:ext cx="9144000" cy="3743931"/>
          </a:xfrm>
          <a:prstGeom prst="rect">
            <a:avLst/>
          </a:prstGeom>
        </p:spPr>
      </p:pic>
    </p:spTree>
    <p:extLst>
      <p:ext uri="{BB962C8B-B14F-4D97-AF65-F5344CB8AC3E}">
        <p14:creationId xmlns:p14="http://schemas.microsoft.com/office/powerpoint/2010/main" val="586454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3" name="Picture 2">
            <a:extLst>
              <a:ext uri="{FF2B5EF4-FFF2-40B4-BE49-F238E27FC236}">
                <a16:creationId xmlns:a16="http://schemas.microsoft.com/office/drawing/2014/main" id="{7A7BEFB8-394A-CA41-B3C5-3A38D066F30F}"/>
              </a:ext>
            </a:extLst>
          </p:cNvPr>
          <p:cNvPicPr>
            <a:picLocks noChangeAspect="1"/>
          </p:cNvPicPr>
          <p:nvPr/>
        </p:nvPicPr>
        <p:blipFill>
          <a:blip r:embed="rId2"/>
          <a:stretch>
            <a:fillRect/>
          </a:stretch>
        </p:blipFill>
        <p:spPr>
          <a:xfrm>
            <a:off x="932507" y="1035439"/>
            <a:ext cx="7632071" cy="3967165"/>
          </a:xfrm>
          <a:prstGeom prst="rect">
            <a:avLst/>
          </a:prstGeom>
        </p:spPr>
      </p:pic>
    </p:spTree>
    <p:extLst>
      <p:ext uri="{BB962C8B-B14F-4D97-AF65-F5344CB8AC3E}">
        <p14:creationId xmlns:p14="http://schemas.microsoft.com/office/powerpoint/2010/main" val="1290741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4" name="Picture 3">
            <a:extLst>
              <a:ext uri="{FF2B5EF4-FFF2-40B4-BE49-F238E27FC236}">
                <a16:creationId xmlns:a16="http://schemas.microsoft.com/office/drawing/2014/main" id="{15724F98-45D3-6D40-AFC3-3C6B7C135CBC}"/>
              </a:ext>
            </a:extLst>
          </p:cNvPr>
          <p:cNvPicPr>
            <a:picLocks noChangeAspect="1"/>
          </p:cNvPicPr>
          <p:nvPr/>
        </p:nvPicPr>
        <p:blipFill>
          <a:blip r:embed="rId2"/>
          <a:stretch>
            <a:fillRect/>
          </a:stretch>
        </p:blipFill>
        <p:spPr>
          <a:xfrm>
            <a:off x="1665837" y="1013988"/>
            <a:ext cx="5507074" cy="4129511"/>
          </a:xfrm>
          <a:prstGeom prst="rect">
            <a:avLst/>
          </a:prstGeom>
        </p:spPr>
      </p:pic>
    </p:spTree>
    <p:extLst>
      <p:ext uri="{BB962C8B-B14F-4D97-AF65-F5344CB8AC3E}">
        <p14:creationId xmlns:p14="http://schemas.microsoft.com/office/powerpoint/2010/main" val="336203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INTRODUCTION</a:t>
            </a:r>
          </a:p>
        </p:txBody>
      </p:sp>
      <p:pic>
        <p:nvPicPr>
          <p:cNvPr id="1026" name="Picture 2" descr="Image result for ogallala aquifer">
            <a:extLst>
              <a:ext uri="{FF2B5EF4-FFF2-40B4-BE49-F238E27FC236}">
                <a16:creationId xmlns:a16="http://schemas.microsoft.com/office/drawing/2014/main" id="{79003879-3B1F-4957-8785-C79B99EB7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953966"/>
            <a:ext cx="5105400" cy="31609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1C978D-E443-46E5-8EE6-B2D952584B57}"/>
              </a:ext>
            </a:extLst>
          </p:cNvPr>
          <p:cNvSpPr txBox="1"/>
          <p:nvPr/>
        </p:nvSpPr>
        <p:spPr>
          <a:xfrm>
            <a:off x="128954" y="1266092"/>
            <a:ext cx="3954288" cy="2585323"/>
          </a:xfrm>
          <a:prstGeom prst="rect">
            <a:avLst/>
          </a:prstGeom>
          <a:noFill/>
        </p:spPr>
        <p:txBody>
          <a:bodyPr wrap="none" rtlCol="0">
            <a:spAutoFit/>
          </a:bodyPr>
          <a:lstStyle/>
          <a:p>
            <a:r>
              <a:rPr lang="en-US" dirty="0"/>
              <a:t>FACTS:</a:t>
            </a:r>
          </a:p>
          <a:p>
            <a:pPr marL="285750" indent="-285750">
              <a:buFontTx/>
              <a:buChar char="-"/>
            </a:pPr>
            <a:r>
              <a:rPr lang="en-US" dirty="0"/>
              <a:t>One of the world's largest aquifers</a:t>
            </a:r>
          </a:p>
          <a:p>
            <a:pPr marL="285750" indent="-285750">
              <a:buFontTx/>
              <a:buChar char="-"/>
            </a:pPr>
            <a:r>
              <a:rPr lang="en-US" dirty="0"/>
              <a:t>Approximately 174,000 square miles</a:t>
            </a:r>
          </a:p>
          <a:p>
            <a:pPr marL="285750" indent="-285750">
              <a:buFontTx/>
              <a:buChar char="-"/>
            </a:pPr>
            <a:r>
              <a:rPr lang="en-US" dirty="0"/>
              <a:t>In portions of eight states </a:t>
            </a:r>
          </a:p>
          <a:p>
            <a:pPr lvl="1"/>
            <a:endParaRPr lang="en-US" dirty="0"/>
          </a:p>
          <a:p>
            <a:r>
              <a:rPr lang="en-US" b="1" dirty="0">
                <a:solidFill>
                  <a:srgbClr val="FF0000"/>
                </a:solidFill>
              </a:rPr>
              <a:t>Provide water for drinking, </a:t>
            </a:r>
          </a:p>
          <a:p>
            <a:r>
              <a:rPr lang="en-US" b="1" dirty="0">
                <a:solidFill>
                  <a:srgbClr val="FF0000"/>
                </a:solidFill>
              </a:rPr>
              <a:t>Irrigation, manufacturing activities…</a:t>
            </a:r>
          </a:p>
          <a:p>
            <a:r>
              <a:rPr lang="en-US" b="1" dirty="0">
                <a:solidFill>
                  <a:srgbClr val="FF0000"/>
                </a:solidFill>
              </a:rPr>
              <a:t>for nearby the boundaries of the </a:t>
            </a:r>
            <a:r>
              <a:rPr lang="en-US" b="1" dirty="0" err="1">
                <a:solidFill>
                  <a:srgbClr val="FF0000"/>
                </a:solidFill>
              </a:rPr>
              <a:t>Ogalla</a:t>
            </a:r>
            <a:endParaRPr lang="en-US" b="1" dirty="0">
              <a:solidFill>
                <a:srgbClr val="FF0000"/>
              </a:solidFill>
            </a:endParaRPr>
          </a:p>
          <a:p>
            <a:r>
              <a:rPr lang="en-US" b="1" dirty="0">
                <a:solidFill>
                  <a:srgbClr val="FF0000"/>
                </a:solidFill>
              </a:rPr>
              <a:t>Aquifer.</a:t>
            </a:r>
          </a:p>
        </p:txBody>
      </p:sp>
    </p:spTree>
    <p:extLst>
      <p:ext uri="{BB962C8B-B14F-4D97-AF65-F5344CB8AC3E}">
        <p14:creationId xmlns:p14="http://schemas.microsoft.com/office/powerpoint/2010/main" val="407358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3" name="Picture 2">
            <a:extLst>
              <a:ext uri="{FF2B5EF4-FFF2-40B4-BE49-F238E27FC236}">
                <a16:creationId xmlns:a16="http://schemas.microsoft.com/office/drawing/2014/main" id="{0FC72AF5-1AF8-F344-8608-62CF4248E208}"/>
              </a:ext>
            </a:extLst>
          </p:cNvPr>
          <p:cNvPicPr>
            <a:picLocks noChangeAspect="1"/>
          </p:cNvPicPr>
          <p:nvPr/>
        </p:nvPicPr>
        <p:blipFill>
          <a:blip r:embed="rId2"/>
          <a:stretch>
            <a:fillRect/>
          </a:stretch>
        </p:blipFill>
        <p:spPr>
          <a:xfrm>
            <a:off x="3462390" y="1006867"/>
            <a:ext cx="5681609" cy="4136633"/>
          </a:xfrm>
          <a:prstGeom prst="rect">
            <a:avLst/>
          </a:prstGeom>
        </p:spPr>
      </p:pic>
      <p:pic>
        <p:nvPicPr>
          <p:cNvPr id="5" name="Picture 4">
            <a:extLst>
              <a:ext uri="{FF2B5EF4-FFF2-40B4-BE49-F238E27FC236}">
                <a16:creationId xmlns:a16="http://schemas.microsoft.com/office/drawing/2014/main" id="{0DA94C5C-A20F-5946-A650-5153855992E4}"/>
              </a:ext>
            </a:extLst>
          </p:cNvPr>
          <p:cNvPicPr>
            <a:picLocks noChangeAspect="1"/>
          </p:cNvPicPr>
          <p:nvPr/>
        </p:nvPicPr>
        <p:blipFill>
          <a:blip r:embed="rId3"/>
          <a:stretch>
            <a:fillRect/>
          </a:stretch>
        </p:blipFill>
        <p:spPr>
          <a:xfrm>
            <a:off x="0" y="1006868"/>
            <a:ext cx="3462390" cy="4136634"/>
          </a:xfrm>
          <a:prstGeom prst="rect">
            <a:avLst/>
          </a:prstGeom>
        </p:spPr>
      </p:pic>
      <p:sp>
        <p:nvSpPr>
          <p:cNvPr id="8" name="Rectangle 7">
            <a:extLst>
              <a:ext uri="{FF2B5EF4-FFF2-40B4-BE49-F238E27FC236}">
                <a16:creationId xmlns:a16="http://schemas.microsoft.com/office/drawing/2014/main" id="{F88DDB8E-6472-614C-832B-AC47ED138FD4}"/>
              </a:ext>
            </a:extLst>
          </p:cNvPr>
          <p:cNvSpPr/>
          <p:nvPr/>
        </p:nvSpPr>
        <p:spPr>
          <a:xfrm>
            <a:off x="174661" y="2270589"/>
            <a:ext cx="2599361" cy="3904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A973E6C-DB75-E947-A7E9-9B55CE4B2B9B}"/>
              </a:ext>
            </a:extLst>
          </p:cNvPr>
          <p:cNvSpPr/>
          <p:nvPr/>
        </p:nvSpPr>
        <p:spPr>
          <a:xfrm>
            <a:off x="5231757" y="1608881"/>
            <a:ext cx="2291787" cy="171305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99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3" name="Picture 2">
            <a:extLst>
              <a:ext uri="{FF2B5EF4-FFF2-40B4-BE49-F238E27FC236}">
                <a16:creationId xmlns:a16="http://schemas.microsoft.com/office/drawing/2014/main" id="{DBDB4D31-EC6E-3E48-90AA-D205A6656701}"/>
              </a:ext>
            </a:extLst>
          </p:cNvPr>
          <p:cNvPicPr>
            <a:picLocks noChangeAspect="1"/>
          </p:cNvPicPr>
          <p:nvPr/>
        </p:nvPicPr>
        <p:blipFill>
          <a:blip r:embed="rId2"/>
          <a:stretch>
            <a:fillRect/>
          </a:stretch>
        </p:blipFill>
        <p:spPr>
          <a:xfrm>
            <a:off x="678543" y="998665"/>
            <a:ext cx="8087834" cy="4144835"/>
          </a:xfrm>
          <a:prstGeom prst="rect">
            <a:avLst/>
          </a:prstGeom>
        </p:spPr>
      </p:pic>
    </p:spTree>
    <p:extLst>
      <p:ext uri="{BB962C8B-B14F-4D97-AF65-F5344CB8AC3E}">
        <p14:creationId xmlns:p14="http://schemas.microsoft.com/office/powerpoint/2010/main" val="650732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4" name="Picture 3">
            <a:extLst>
              <a:ext uri="{FF2B5EF4-FFF2-40B4-BE49-F238E27FC236}">
                <a16:creationId xmlns:a16="http://schemas.microsoft.com/office/drawing/2014/main" id="{061429D3-5FC0-5F4F-B1EA-A1E5D590AE8E}"/>
              </a:ext>
            </a:extLst>
          </p:cNvPr>
          <p:cNvPicPr>
            <a:picLocks noChangeAspect="1"/>
          </p:cNvPicPr>
          <p:nvPr/>
        </p:nvPicPr>
        <p:blipFill>
          <a:blip r:embed="rId2"/>
          <a:stretch>
            <a:fillRect/>
          </a:stretch>
        </p:blipFill>
        <p:spPr>
          <a:xfrm>
            <a:off x="0" y="1193999"/>
            <a:ext cx="9144000" cy="2755501"/>
          </a:xfrm>
          <a:prstGeom prst="rect">
            <a:avLst/>
          </a:prstGeom>
        </p:spPr>
      </p:pic>
    </p:spTree>
    <p:extLst>
      <p:ext uri="{BB962C8B-B14F-4D97-AF65-F5344CB8AC3E}">
        <p14:creationId xmlns:p14="http://schemas.microsoft.com/office/powerpoint/2010/main" val="3958745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3" name="Picture 2">
            <a:extLst>
              <a:ext uri="{FF2B5EF4-FFF2-40B4-BE49-F238E27FC236}">
                <a16:creationId xmlns:a16="http://schemas.microsoft.com/office/drawing/2014/main" id="{B1AC00E1-71F7-7445-B36D-7F744C29315E}"/>
              </a:ext>
            </a:extLst>
          </p:cNvPr>
          <p:cNvPicPr>
            <a:picLocks noChangeAspect="1"/>
          </p:cNvPicPr>
          <p:nvPr/>
        </p:nvPicPr>
        <p:blipFill>
          <a:blip r:embed="rId2"/>
          <a:stretch>
            <a:fillRect/>
          </a:stretch>
        </p:blipFill>
        <p:spPr>
          <a:xfrm>
            <a:off x="0" y="1031119"/>
            <a:ext cx="9144000" cy="4112381"/>
          </a:xfrm>
          <a:prstGeom prst="rect">
            <a:avLst/>
          </a:prstGeom>
        </p:spPr>
      </p:pic>
    </p:spTree>
    <p:extLst>
      <p:ext uri="{BB962C8B-B14F-4D97-AF65-F5344CB8AC3E}">
        <p14:creationId xmlns:p14="http://schemas.microsoft.com/office/powerpoint/2010/main" val="1986673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E5EDFCB3-DBED-7841-A484-BC52AE9D7AB9}"/>
              </a:ext>
            </a:extLst>
          </p:cNvPr>
          <p:cNvSpPr txBox="1"/>
          <p:nvPr/>
        </p:nvSpPr>
        <p:spPr>
          <a:xfrm>
            <a:off x="1088020" y="1273214"/>
            <a:ext cx="7917084" cy="1815882"/>
          </a:xfrm>
          <a:prstGeom prst="rect">
            <a:avLst/>
          </a:prstGeom>
          <a:noFill/>
        </p:spPr>
        <p:txBody>
          <a:bodyPr wrap="square" rtlCol="0">
            <a:spAutoFit/>
          </a:bodyPr>
          <a:lstStyle/>
          <a:p>
            <a:r>
              <a:rPr lang="en-US" sz="2800" dirty="0"/>
              <a:t>The QUESTION is:</a:t>
            </a:r>
          </a:p>
          <a:p>
            <a:pPr marL="285750" indent="-285750">
              <a:buFontTx/>
              <a:buChar char="-"/>
            </a:pPr>
            <a:r>
              <a:rPr lang="en-US" sz="2800" dirty="0"/>
              <a:t>How can we visualize our algorithm?</a:t>
            </a:r>
          </a:p>
          <a:p>
            <a:pPr marL="285750" indent="-285750">
              <a:buFontTx/>
              <a:buChar char="-"/>
            </a:pPr>
            <a:r>
              <a:rPr lang="en-US" sz="2800" dirty="0"/>
              <a:t>How do we know if one part of the algorithm was not wired up correctly</a:t>
            </a:r>
          </a:p>
        </p:txBody>
      </p:sp>
    </p:spTree>
    <p:extLst>
      <p:ext uri="{BB962C8B-B14F-4D97-AF65-F5344CB8AC3E}">
        <p14:creationId xmlns:p14="http://schemas.microsoft.com/office/powerpoint/2010/main" val="989323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E5EDFCB3-DBED-7841-A484-BC52AE9D7AB9}"/>
              </a:ext>
            </a:extLst>
          </p:cNvPr>
          <p:cNvSpPr txBox="1"/>
          <p:nvPr/>
        </p:nvSpPr>
        <p:spPr>
          <a:xfrm>
            <a:off x="1088020" y="1273214"/>
            <a:ext cx="7917084" cy="1384995"/>
          </a:xfrm>
          <a:prstGeom prst="rect">
            <a:avLst/>
          </a:prstGeom>
          <a:noFill/>
        </p:spPr>
        <p:txBody>
          <a:bodyPr wrap="square" rtlCol="0">
            <a:spAutoFit/>
          </a:bodyPr>
          <a:lstStyle/>
          <a:p>
            <a:r>
              <a:rPr lang="en-US" sz="2800" dirty="0"/>
              <a:t>TENSOR GRAPH: NODE AND EDGE</a:t>
            </a:r>
          </a:p>
          <a:p>
            <a:pPr marL="457200" indent="-457200">
              <a:buFontTx/>
              <a:buChar char="-"/>
            </a:pPr>
            <a:r>
              <a:rPr lang="en-US" sz="2800" dirty="0"/>
              <a:t>Each node represents operations</a:t>
            </a:r>
          </a:p>
          <a:p>
            <a:pPr marL="457200" indent="-457200">
              <a:buFontTx/>
              <a:buChar char="-"/>
            </a:pPr>
            <a:r>
              <a:rPr lang="en-US" sz="2800" dirty="0"/>
              <a:t>Data flows between nodes is called Tensor</a:t>
            </a:r>
          </a:p>
        </p:txBody>
      </p:sp>
    </p:spTree>
    <p:extLst>
      <p:ext uri="{BB962C8B-B14F-4D97-AF65-F5344CB8AC3E}">
        <p14:creationId xmlns:p14="http://schemas.microsoft.com/office/powerpoint/2010/main" val="3950052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4" name="Picture 3">
            <a:extLst>
              <a:ext uri="{FF2B5EF4-FFF2-40B4-BE49-F238E27FC236}">
                <a16:creationId xmlns:a16="http://schemas.microsoft.com/office/drawing/2014/main" id="{0F2EB3DC-AE71-4E4E-93A4-5AF261057087}"/>
              </a:ext>
            </a:extLst>
          </p:cNvPr>
          <p:cNvPicPr>
            <a:picLocks noChangeAspect="1"/>
          </p:cNvPicPr>
          <p:nvPr/>
        </p:nvPicPr>
        <p:blipFill>
          <a:blip r:embed="rId2"/>
          <a:stretch>
            <a:fillRect/>
          </a:stretch>
        </p:blipFill>
        <p:spPr>
          <a:xfrm>
            <a:off x="1" y="990172"/>
            <a:ext cx="4572000" cy="4153328"/>
          </a:xfrm>
          <a:prstGeom prst="rect">
            <a:avLst/>
          </a:prstGeom>
        </p:spPr>
      </p:pic>
      <p:pic>
        <p:nvPicPr>
          <p:cNvPr id="16" name="Picture 15">
            <a:extLst>
              <a:ext uri="{FF2B5EF4-FFF2-40B4-BE49-F238E27FC236}">
                <a16:creationId xmlns:a16="http://schemas.microsoft.com/office/drawing/2014/main" id="{31F19C0A-F216-BB44-A7CC-F69445E914BA}"/>
              </a:ext>
            </a:extLst>
          </p:cNvPr>
          <p:cNvPicPr>
            <a:picLocks noChangeAspect="1"/>
          </p:cNvPicPr>
          <p:nvPr/>
        </p:nvPicPr>
        <p:blipFill>
          <a:blip r:embed="rId3"/>
          <a:stretch>
            <a:fillRect/>
          </a:stretch>
        </p:blipFill>
        <p:spPr>
          <a:xfrm>
            <a:off x="4697506" y="990172"/>
            <a:ext cx="4383121" cy="4153328"/>
          </a:xfrm>
          <a:prstGeom prst="rect">
            <a:avLst/>
          </a:prstGeom>
        </p:spPr>
      </p:pic>
    </p:spTree>
    <p:extLst>
      <p:ext uri="{BB962C8B-B14F-4D97-AF65-F5344CB8AC3E}">
        <p14:creationId xmlns:p14="http://schemas.microsoft.com/office/powerpoint/2010/main" val="3071993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3" name="TextBox 2">
            <a:extLst>
              <a:ext uri="{FF2B5EF4-FFF2-40B4-BE49-F238E27FC236}">
                <a16:creationId xmlns:a16="http://schemas.microsoft.com/office/drawing/2014/main" id="{467CC8D2-AAE0-9B43-A179-F54C2B98B863}"/>
              </a:ext>
            </a:extLst>
          </p:cNvPr>
          <p:cNvSpPr txBox="1"/>
          <p:nvPr/>
        </p:nvSpPr>
        <p:spPr>
          <a:xfrm>
            <a:off x="89648" y="1147482"/>
            <a:ext cx="4500282" cy="369332"/>
          </a:xfrm>
          <a:prstGeom prst="rect">
            <a:avLst/>
          </a:prstGeom>
          <a:noFill/>
        </p:spPr>
        <p:txBody>
          <a:bodyPr wrap="square" rtlCol="0">
            <a:spAutoFit/>
          </a:bodyPr>
          <a:lstStyle/>
          <a:p>
            <a:r>
              <a:rPr lang="en-US" dirty="0"/>
              <a:t>1. Initialize weight vector</a:t>
            </a:r>
          </a:p>
        </p:txBody>
      </p:sp>
      <p:sp>
        <p:nvSpPr>
          <p:cNvPr id="5" name="Rectangle 4">
            <a:extLst>
              <a:ext uri="{FF2B5EF4-FFF2-40B4-BE49-F238E27FC236}">
                <a16:creationId xmlns:a16="http://schemas.microsoft.com/office/drawing/2014/main" id="{C14CB936-7E85-0C4C-9A82-84D233067A22}"/>
              </a:ext>
            </a:extLst>
          </p:cNvPr>
          <p:cNvSpPr/>
          <p:nvPr/>
        </p:nvSpPr>
        <p:spPr>
          <a:xfrm>
            <a:off x="4769224" y="4706470"/>
            <a:ext cx="1783976" cy="42806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DF50A9-D767-3C4D-80DF-9D503EA5E601}"/>
              </a:ext>
            </a:extLst>
          </p:cNvPr>
          <p:cNvPicPr>
            <a:picLocks noChangeAspect="1"/>
          </p:cNvPicPr>
          <p:nvPr/>
        </p:nvPicPr>
        <p:blipFill rotWithShape="1">
          <a:blip r:embed="rId2"/>
          <a:srcRect r="25025"/>
          <a:stretch/>
        </p:blipFill>
        <p:spPr>
          <a:xfrm>
            <a:off x="0" y="1845664"/>
            <a:ext cx="4697506" cy="3297836"/>
          </a:xfrm>
          <a:prstGeom prst="rect">
            <a:avLst/>
          </a:prstGeom>
        </p:spPr>
      </p:pic>
      <p:sp>
        <p:nvSpPr>
          <p:cNvPr id="7" name="Rectangle 6">
            <a:extLst>
              <a:ext uri="{FF2B5EF4-FFF2-40B4-BE49-F238E27FC236}">
                <a16:creationId xmlns:a16="http://schemas.microsoft.com/office/drawing/2014/main" id="{AD3FC520-0913-454B-9766-D1287F616556}"/>
              </a:ext>
            </a:extLst>
          </p:cNvPr>
          <p:cNvSpPr/>
          <p:nvPr/>
        </p:nvSpPr>
        <p:spPr>
          <a:xfrm>
            <a:off x="688376" y="1845664"/>
            <a:ext cx="560439" cy="329783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0EDE34B-4A66-B44C-B9C8-17B1E68A4F58}"/>
              </a:ext>
            </a:extLst>
          </p:cNvPr>
          <p:cNvPicPr>
            <a:picLocks noChangeAspect="1"/>
          </p:cNvPicPr>
          <p:nvPr/>
        </p:nvPicPr>
        <p:blipFill>
          <a:blip r:embed="rId3"/>
          <a:stretch>
            <a:fillRect/>
          </a:stretch>
        </p:blipFill>
        <p:spPr>
          <a:xfrm>
            <a:off x="4818582" y="990165"/>
            <a:ext cx="4256591" cy="4153335"/>
          </a:xfrm>
          <a:prstGeom prst="rect">
            <a:avLst/>
          </a:prstGeom>
        </p:spPr>
      </p:pic>
    </p:spTree>
    <p:extLst>
      <p:ext uri="{BB962C8B-B14F-4D97-AF65-F5344CB8AC3E}">
        <p14:creationId xmlns:p14="http://schemas.microsoft.com/office/powerpoint/2010/main" val="3680523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3" name="TextBox 2">
            <a:extLst>
              <a:ext uri="{FF2B5EF4-FFF2-40B4-BE49-F238E27FC236}">
                <a16:creationId xmlns:a16="http://schemas.microsoft.com/office/drawing/2014/main" id="{467CC8D2-AAE0-9B43-A179-F54C2B98B863}"/>
              </a:ext>
            </a:extLst>
          </p:cNvPr>
          <p:cNvSpPr txBox="1"/>
          <p:nvPr/>
        </p:nvSpPr>
        <p:spPr>
          <a:xfrm>
            <a:off x="89648" y="1147482"/>
            <a:ext cx="4500282" cy="369332"/>
          </a:xfrm>
          <a:prstGeom prst="rect">
            <a:avLst/>
          </a:prstGeom>
          <a:noFill/>
        </p:spPr>
        <p:txBody>
          <a:bodyPr wrap="square" rtlCol="0">
            <a:spAutoFit/>
          </a:bodyPr>
          <a:lstStyle/>
          <a:p>
            <a:r>
              <a:rPr lang="en-US" dirty="0"/>
              <a:t>2. Select sample from training input</a:t>
            </a:r>
          </a:p>
        </p:txBody>
      </p:sp>
      <p:pic>
        <p:nvPicPr>
          <p:cNvPr id="6" name="Picture 5">
            <a:extLst>
              <a:ext uri="{FF2B5EF4-FFF2-40B4-BE49-F238E27FC236}">
                <a16:creationId xmlns:a16="http://schemas.microsoft.com/office/drawing/2014/main" id="{08DF50A9-D767-3C4D-80DF-9D503EA5E601}"/>
              </a:ext>
            </a:extLst>
          </p:cNvPr>
          <p:cNvPicPr>
            <a:picLocks noChangeAspect="1"/>
          </p:cNvPicPr>
          <p:nvPr/>
        </p:nvPicPr>
        <p:blipFill rotWithShape="1">
          <a:blip r:embed="rId2"/>
          <a:srcRect r="25025"/>
          <a:stretch/>
        </p:blipFill>
        <p:spPr>
          <a:xfrm>
            <a:off x="0" y="1845664"/>
            <a:ext cx="4697506" cy="3297836"/>
          </a:xfrm>
          <a:prstGeom prst="rect">
            <a:avLst/>
          </a:prstGeom>
        </p:spPr>
      </p:pic>
      <p:sp>
        <p:nvSpPr>
          <p:cNvPr id="7" name="Rectangle 6">
            <a:extLst>
              <a:ext uri="{FF2B5EF4-FFF2-40B4-BE49-F238E27FC236}">
                <a16:creationId xmlns:a16="http://schemas.microsoft.com/office/drawing/2014/main" id="{AD3FC520-0913-454B-9766-D1287F616556}"/>
              </a:ext>
            </a:extLst>
          </p:cNvPr>
          <p:cNvSpPr/>
          <p:nvPr/>
        </p:nvSpPr>
        <p:spPr>
          <a:xfrm>
            <a:off x="118104" y="1845664"/>
            <a:ext cx="560439" cy="329783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3E790F7-4DBA-9E4E-B874-3584F7BD2480}"/>
              </a:ext>
            </a:extLst>
          </p:cNvPr>
          <p:cNvPicPr>
            <a:picLocks noChangeAspect="1"/>
          </p:cNvPicPr>
          <p:nvPr/>
        </p:nvPicPr>
        <p:blipFill>
          <a:blip r:embed="rId3"/>
          <a:stretch>
            <a:fillRect/>
          </a:stretch>
        </p:blipFill>
        <p:spPr>
          <a:xfrm>
            <a:off x="4886632" y="1004242"/>
            <a:ext cx="4211715" cy="4130293"/>
          </a:xfrm>
          <a:prstGeom prst="rect">
            <a:avLst/>
          </a:prstGeom>
        </p:spPr>
      </p:pic>
    </p:spTree>
    <p:extLst>
      <p:ext uri="{BB962C8B-B14F-4D97-AF65-F5344CB8AC3E}">
        <p14:creationId xmlns:p14="http://schemas.microsoft.com/office/powerpoint/2010/main" val="1962738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3" name="TextBox 2">
            <a:extLst>
              <a:ext uri="{FF2B5EF4-FFF2-40B4-BE49-F238E27FC236}">
                <a16:creationId xmlns:a16="http://schemas.microsoft.com/office/drawing/2014/main" id="{467CC8D2-AAE0-9B43-A179-F54C2B98B863}"/>
              </a:ext>
            </a:extLst>
          </p:cNvPr>
          <p:cNvSpPr txBox="1"/>
          <p:nvPr/>
        </p:nvSpPr>
        <p:spPr>
          <a:xfrm>
            <a:off x="89648" y="1147482"/>
            <a:ext cx="4500282" cy="369332"/>
          </a:xfrm>
          <a:prstGeom prst="rect">
            <a:avLst/>
          </a:prstGeom>
          <a:noFill/>
        </p:spPr>
        <p:txBody>
          <a:bodyPr wrap="square" rtlCol="0">
            <a:spAutoFit/>
          </a:bodyPr>
          <a:lstStyle/>
          <a:p>
            <a:r>
              <a:rPr lang="en-US" dirty="0"/>
              <a:t>3. Compute output y predicted</a:t>
            </a:r>
          </a:p>
        </p:txBody>
      </p:sp>
      <p:pic>
        <p:nvPicPr>
          <p:cNvPr id="6" name="Picture 5">
            <a:extLst>
              <a:ext uri="{FF2B5EF4-FFF2-40B4-BE49-F238E27FC236}">
                <a16:creationId xmlns:a16="http://schemas.microsoft.com/office/drawing/2014/main" id="{08DF50A9-D767-3C4D-80DF-9D503EA5E601}"/>
              </a:ext>
            </a:extLst>
          </p:cNvPr>
          <p:cNvPicPr>
            <a:picLocks noChangeAspect="1"/>
          </p:cNvPicPr>
          <p:nvPr/>
        </p:nvPicPr>
        <p:blipFill rotWithShape="1">
          <a:blip r:embed="rId2"/>
          <a:srcRect r="25025"/>
          <a:stretch/>
        </p:blipFill>
        <p:spPr>
          <a:xfrm>
            <a:off x="0" y="1845664"/>
            <a:ext cx="4697506" cy="3297836"/>
          </a:xfrm>
          <a:prstGeom prst="rect">
            <a:avLst/>
          </a:prstGeom>
        </p:spPr>
      </p:pic>
      <p:sp>
        <p:nvSpPr>
          <p:cNvPr id="7" name="Rectangle 6">
            <a:extLst>
              <a:ext uri="{FF2B5EF4-FFF2-40B4-BE49-F238E27FC236}">
                <a16:creationId xmlns:a16="http://schemas.microsoft.com/office/drawing/2014/main" id="{AD3FC520-0913-454B-9766-D1287F616556}"/>
              </a:ext>
            </a:extLst>
          </p:cNvPr>
          <p:cNvSpPr/>
          <p:nvPr/>
        </p:nvSpPr>
        <p:spPr>
          <a:xfrm>
            <a:off x="118104" y="1845664"/>
            <a:ext cx="560439" cy="329783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D7639F-1067-B744-A49D-B5662F050185}"/>
              </a:ext>
            </a:extLst>
          </p:cNvPr>
          <p:cNvPicPr>
            <a:picLocks noChangeAspect="1"/>
          </p:cNvPicPr>
          <p:nvPr/>
        </p:nvPicPr>
        <p:blipFill>
          <a:blip r:embed="rId3"/>
          <a:stretch>
            <a:fillRect/>
          </a:stretch>
        </p:blipFill>
        <p:spPr>
          <a:xfrm>
            <a:off x="4935794" y="985356"/>
            <a:ext cx="4208206" cy="4158144"/>
          </a:xfrm>
          <a:prstGeom prst="rect">
            <a:avLst/>
          </a:prstGeom>
        </p:spPr>
      </p:pic>
    </p:spTree>
    <p:extLst>
      <p:ext uri="{BB962C8B-B14F-4D97-AF65-F5344CB8AC3E}">
        <p14:creationId xmlns:p14="http://schemas.microsoft.com/office/powerpoint/2010/main" val="295067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INTRODUCTION</a:t>
            </a:r>
          </a:p>
        </p:txBody>
      </p:sp>
      <p:sp>
        <p:nvSpPr>
          <p:cNvPr id="4" name="TextBox 3">
            <a:extLst>
              <a:ext uri="{FF2B5EF4-FFF2-40B4-BE49-F238E27FC236}">
                <a16:creationId xmlns:a16="http://schemas.microsoft.com/office/drawing/2014/main" id="{A31C978D-E443-46E5-8EE6-B2D952584B57}"/>
              </a:ext>
            </a:extLst>
          </p:cNvPr>
          <p:cNvSpPr txBox="1"/>
          <p:nvPr/>
        </p:nvSpPr>
        <p:spPr>
          <a:xfrm>
            <a:off x="128954" y="1266092"/>
            <a:ext cx="5141407" cy="1477328"/>
          </a:xfrm>
          <a:prstGeom prst="rect">
            <a:avLst/>
          </a:prstGeom>
          <a:noFill/>
        </p:spPr>
        <p:txBody>
          <a:bodyPr wrap="none" rtlCol="0">
            <a:spAutoFit/>
          </a:bodyPr>
          <a:lstStyle/>
          <a:p>
            <a:r>
              <a:rPr lang="en-US" dirty="0"/>
              <a:t>Problem:</a:t>
            </a:r>
          </a:p>
          <a:p>
            <a:pPr marL="285750" indent="-285750">
              <a:buFontTx/>
              <a:buChar char="-"/>
            </a:pPr>
            <a:r>
              <a:rPr lang="en-US" dirty="0"/>
              <a:t>Over extraction</a:t>
            </a:r>
          </a:p>
          <a:p>
            <a:pPr marL="285750" indent="-285750">
              <a:buFontTx/>
              <a:buChar char="-"/>
            </a:pPr>
            <a:r>
              <a:rPr lang="en-US" dirty="0"/>
              <a:t>Pollution</a:t>
            </a:r>
          </a:p>
          <a:p>
            <a:pPr lvl="1"/>
            <a:endParaRPr lang="en-US" dirty="0"/>
          </a:p>
          <a:p>
            <a:r>
              <a:rPr lang="en-US" b="1" dirty="0">
                <a:solidFill>
                  <a:srgbClr val="FF0000"/>
                </a:solidFill>
              </a:rPr>
              <a:t>The water level has declined significantly since 1950</a:t>
            </a:r>
          </a:p>
        </p:txBody>
      </p:sp>
      <p:pic>
        <p:nvPicPr>
          <p:cNvPr id="2050" name="Picture 2" descr="Image result for ogallala aquifer texas declining">
            <a:extLst>
              <a:ext uri="{FF2B5EF4-FFF2-40B4-BE49-F238E27FC236}">
                <a16:creationId xmlns:a16="http://schemas.microsoft.com/office/drawing/2014/main" id="{AF6735C2-6D65-4044-AD0A-D39E3BAB0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99" y="724690"/>
            <a:ext cx="3904273" cy="50518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1772E39-6E28-42E1-BEF7-2ECA2A6D1BAE}"/>
              </a:ext>
            </a:extLst>
          </p:cNvPr>
          <p:cNvSpPr/>
          <p:nvPr/>
        </p:nvSpPr>
        <p:spPr>
          <a:xfrm>
            <a:off x="2204564" y="4774168"/>
            <a:ext cx="3313728" cy="369332"/>
          </a:xfrm>
          <a:prstGeom prst="rect">
            <a:avLst/>
          </a:prstGeom>
        </p:spPr>
        <p:txBody>
          <a:bodyPr wrap="none">
            <a:spAutoFit/>
          </a:bodyPr>
          <a:lstStyle/>
          <a:p>
            <a:r>
              <a:rPr lang="en-US" dirty="0">
                <a:solidFill>
                  <a:srgbClr val="FF0000"/>
                </a:solidFill>
                <a:latin typeface="Source Sans Pro"/>
              </a:rPr>
              <a:t>Source: </a:t>
            </a:r>
            <a:r>
              <a:rPr lang="en-US" dirty="0">
                <a:solidFill>
                  <a:srgbClr val="FF0000"/>
                </a:solidFill>
                <a:latin typeface="Source Sans Pro"/>
                <a:hlinkClick r:id="rId3"/>
              </a:rPr>
              <a:t>USGS SIR 2017-5040</a:t>
            </a:r>
            <a:endParaRPr lang="en-US" dirty="0">
              <a:solidFill>
                <a:srgbClr val="FF0000"/>
              </a:solidFill>
            </a:endParaRPr>
          </a:p>
        </p:txBody>
      </p:sp>
    </p:spTree>
    <p:extLst>
      <p:ext uri="{BB962C8B-B14F-4D97-AF65-F5344CB8AC3E}">
        <p14:creationId xmlns:p14="http://schemas.microsoft.com/office/powerpoint/2010/main" val="1618624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3" name="TextBox 2">
            <a:extLst>
              <a:ext uri="{FF2B5EF4-FFF2-40B4-BE49-F238E27FC236}">
                <a16:creationId xmlns:a16="http://schemas.microsoft.com/office/drawing/2014/main" id="{467CC8D2-AAE0-9B43-A179-F54C2B98B863}"/>
              </a:ext>
            </a:extLst>
          </p:cNvPr>
          <p:cNvSpPr txBox="1"/>
          <p:nvPr/>
        </p:nvSpPr>
        <p:spPr>
          <a:xfrm>
            <a:off x="89647" y="1147482"/>
            <a:ext cx="4767487" cy="369332"/>
          </a:xfrm>
          <a:prstGeom prst="rect">
            <a:avLst/>
          </a:prstGeom>
          <a:noFill/>
        </p:spPr>
        <p:txBody>
          <a:bodyPr wrap="square" rtlCol="0">
            <a:spAutoFit/>
          </a:bodyPr>
          <a:lstStyle/>
          <a:p>
            <a:r>
              <a:rPr lang="en-US" dirty="0"/>
              <a:t>4. Compute Error = True Value – Predicted value</a:t>
            </a:r>
          </a:p>
        </p:txBody>
      </p:sp>
      <p:pic>
        <p:nvPicPr>
          <p:cNvPr id="6" name="Picture 5">
            <a:extLst>
              <a:ext uri="{FF2B5EF4-FFF2-40B4-BE49-F238E27FC236}">
                <a16:creationId xmlns:a16="http://schemas.microsoft.com/office/drawing/2014/main" id="{08DF50A9-D767-3C4D-80DF-9D503EA5E601}"/>
              </a:ext>
            </a:extLst>
          </p:cNvPr>
          <p:cNvPicPr>
            <a:picLocks noChangeAspect="1"/>
          </p:cNvPicPr>
          <p:nvPr/>
        </p:nvPicPr>
        <p:blipFill rotWithShape="1">
          <a:blip r:embed="rId2"/>
          <a:srcRect r="25025"/>
          <a:stretch/>
        </p:blipFill>
        <p:spPr>
          <a:xfrm>
            <a:off x="0" y="1845664"/>
            <a:ext cx="4697506" cy="3297836"/>
          </a:xfrm>
          <a:prstGeom prst="rect">
            <a:avLst/>
          </a:prstGeom>
        </p:spPr>
      </p:pic>
      <p:pic>
        <p:nvPicPr>
          <p:cNvPr id="4" name="Picture 3">
            <a:extLst>
              <a:ext uri="{FF2B5EF4-FFF2-40B4-BE49-F238E27FC236}">
                <a16:creationId xmlns:a16="http://schemas.microsoft.com/office/drawing/2014/main" id="{5B9323F0-6BA1-BC47-A569-EC6742AA303A}"/>
              </a:ext>
            </a:extLst>
          </p:cNvPr>
          <p:cNvPicPr>
            <a:picLocks noChangeAspect="1"/>
          </p:cNvPicPr>
          <p:nvPr/>
        </p:nvPicPr>
        <p:blipFill>
          <a:blip r:embed="rId3"/>
          <a:stretch>
            <a:fillRect/>
          </a:stretch>
        </p:blipFill>
        <p:spPr>
          <a:xfrm>
            <a:off x="4697506" y="993058"/>
            <a:ext cx="4446494" cy="4150442"/>
          </a:xfrm>
          <a:prstGeom prst="rect">
            <a:avLst/>
          </a:prstGeom>
        </p:spPr>
      </p:pic>
    </p:spTree>
    <p:extLst>
      <p:ext uri="{BB962C8B-B14F-4D97-AF65-F5344CB8AC3E}">
        <p14:creationId xmlns:p14="http://schemas.microsoft.com/office/powerpoint/2010/main" val="3867454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3" name="TextBox 2">
            <a:extLst>
              <a:ext uri="{FF2B5EF4-FFF2-40B4-BE49-F238E27FC236}">
                <a16:creationId xmlns:a16="http://schemas.microsoft.com/office/drawing/2014/main" id="{467CC8D2-AAE0-9B43-A179-F54C2B98B863}"/>
              </a:ext>
            </a:extLst>
          </p:cNvPr>
          <p:cNvSpPr txBox="1"/>
          <p:nvPr/>
        </p:nvSpPr>
        <p:spPr>
          <a:xfrm>
            <a:off x="89647" y="1147482"/>
            <a:ext cx="4767487" cy="369332"/>
          </a:xfrm>
          <a:prstGeom prst="rect">
            <a:avLst/>
          </a:prstGeom>
          <a:noFill/>
        </p:spPr>
        <p:txBody>
          <a:bodyPr wrap="square" rtlCol="0">
            <a:spAutoFit/>
          </a:bodyPr>
          <a:lstStyle/>
          <a:p>
            <a:r>
              <a:rPr lang="en-US" dirty="0"/>
              <a:t>4. Compute Error = True Value – Predicted value</a:t>
            </a:r>
          </a:p>
        </p:txBody>
      </p:sp>
      <p:pic>
        <p:nvPicPr>
          <p:cNvPr id="8" name="Picture 7">
            <a:extLst>
              <a:ext uri="{FF2B5EF4-FFF2-40B4-BE49-F238E27FC236}">
                <a16:creationId xmlns:a16="http://schemas.microsoft.com/office/drawing/2014/main" id="{F97A03CD-1040-414E-BC22-6D20C99F31A6}"/>
              </a:ext>
            </a:extLst>
          </p:cNvPr>
          <p:cNvPicPr>
            <a:picLocks noChangeAspect="1"/>
          </p:cNvPicPr>
          <p:nvPr/>
        </p:nvPicPr>
        <p:blipFill>
          <a:blip r:embed="rId2"/>
          <a:stretch>
            <a:fillRect/>
          </a:stretch>
        </p:blipFill>
        <p:spPr>
          <a:xfrm>
            <a:off x="0" y="990172"/>
            <a:ext cx="4857133" cy="4153328"/>
          </a:xfrm>
          <a:prstGeom prst="rect">
            <a:avLst/>
          </a:prstGeom>
        </p:spPr>
      </p:pic>
      <p:pic>
        <p:nvPicPr>
          <p:cNvPr id="9" name="Picture 8">
            <a:extLst>
              <a:ext uri="{FF2B5EF4-FFF2-40B4-BE49-F238E27FC236}">
                <a16:creationId xmlns:a16="http://schemas.microsoft.com/office/drawing/2014/main" id="{BD164819-C5F8-714F-A987-12430AD720ED}"/>
              </a:ext>
            </a:extLst>
          </p:cNvPr>
          <p:cNvPicPr>
            <a:picLocks noChangeAspect="1"/>
          </p:cNvPicPr>
          <p:nvPr/>
        </p:nvPicPr>
        <p:blipFill>
          <a:blip r:embed="rId3"/>
          <a:stretch>
            <a:fillRect/>
          </a:stretch>
        </p:blipFill>
        <p:spPr>
          <a:xfrm>
            <a:off x="4857133" y="990172"/>
            <a:ext cx="4286867" cy="4153328"/>
          </a:xfrm>
          <a:prstGeom prst="rect">
            <a:avLst/>
          </a:prstGeom>
        </p:spPr>
      </p:pic>
      <p:sp>
        <p:nvSpPr>
          <p:cNvPr id="10" name="Rectangle 9">
            <a:extLst>
              <a:ext uri="{FF2B5EF4-FFF2-40B4-BE49-F238E27FC236}">
                <a16:creationId xmlns:a16="http://schemas.microsoft.com/office/drawing/2014/main" id="{E41B4D84-C111-5142-ADCB-72E47DCC44D1}"/>
              </a:ext>
            </a:extLst>
          </p:cNvPr>
          <p:cNvSpPr/>
          <p:nvPr/>
        </p:nvSpPr>
        <p:spPr>
          <a:xfrm>
            <a:off x="304799" y="4011560"/>
            <a:ext cx="1720645" cy="32446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812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4" name="Picture 3">
            <a:extLst>
              <a:ext uri="{FF2B5EF4-FFF2-40B4-BE49-F238E27FC236}">
                <a16:creationId xmlns:a16="http://schemas.microsoft.com/office/drawing/2014/main" id="{4D061881-908A-EA4E-9759-72DD8C0189A1}"/>
              </a:ext>
            </a:extLst>
          </p:cNvPr>
          <p:cNvPicPr>
            <a:picLocks noChangeAspect="1"/>
          </p:cNvPicPr>
          <p:nvPr/>
        </p:nvPicPr>
        <p:blipFill>
          <a:blip r:embed="rId2"/>
          <a:stretch>
            <a:fillRect/>
          </a:stretch>
        </p:blipFill>
        <p:spPr>
          <a:xfrm>
            <a:off x="4549806" y="990172"/>
            <a:ext cx="4594194" cy="4153328"/>
          </a:xfrm>
          <a:prstGeom prst="rect">
            <a:avLst/>
          </a:prstGeom>
        </p:spPr>
      </p:pic>
      <p:pic>
        <p:nvPicPr>
          <p:cNvPr id="11" name="Picture 10">
            <a:extLst>
              <a:ext uri="{FF2B5EF4-FFF2-40B4-BE49-F238E27FC236}">
                <a16:creationId xmlns:a16="http://schemas.microsoft.com/office/drawing/2014/main" id="{44CF22EF-5DBB-EB46-950C-3E7344DF88A0}"/>
              </a:ext>
            </a:extLst>
          </p:cNvPr>
          <p:cNvPicPr>
            <a:picLocks noChangeAspect="1"/>
          </p:cNvPicPr>
          <p:nvPr/>
        </p:nvPicPr>
        <p:blipFill>
          <a:blip r:embed="rId3"/>
          <a:stretch>
            <a:fillRect/>
          </a:stretch>
        </p:blipFill>
        <p:spPr>
          <a:xfrm>
            <a:off x="1" y="990172"/>
            <a:ext cx="4572000" cy="4153328"/>
          </a:xfrm>
          <a:prstGeom prst="rect">
            <a:avLst/>
          </a:prstGeom>
        </p:spPr>
      </p:pic>
      <p:sp>
        <p:nvSpPr>
          <p:cNvPr id="5" name="Rectangle 4">
            <a:extLst>
              <a:ext uri="{FF2B5EF4-FFF2-40B4-BE49-F238E27FC236}">
                <a16:creationId xmlns:a16="http://schemas.microsoft.com/office/drawing/2014/main" id="{AAE5F57C-BD6E-D54C-99EF-4ACECE891977}"/>
              </a:ext>
            </a:extLst>
          </p:cNvPr>
          <p:cNvSpPr/>
          <p:nvPr/>
        </p:nvSpPr>
        <p:spPr>
          <a:xfrm>
            <a:off x="196645" y="4257368"/>
            <a:ext cx="1229032" cy="3342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98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pic>
        <p:nvPicPr>
          <p:cNvPr id="11" name="Picture 10">
            <a:extLst>
              <a:ext uri="{FF2B5EF4-FFF2-40B4-BE49-F238E27FC236}">
                <a16:creationId xmlns:a16="http://schemas.microsoft.com/office/drawing/2014/main" id="{44CF22EF-5DBB-EB46-950C-3E7344DF88A0}"/>
              </a:ext>
            </a:extLst>
          </p:cNvPr>
          <p:cNvPicPr>
            <a:picLocks noChangeAspect="1"/>
          </p:cNvPicPr>
          <p:nvPr/>
        </p:nvPicPr>
        <p:blipFill>
          <a:blip r:embed="rId2"/>
          <a:stretch>
            <a:fillRect/>
          </a:stretch>
        </p:blipFill>
        <p:spPr>
          <a:xfrm>
            <a:off x="1" y="990172"/>
            <a:ext cx="4876800" cy="4153328"/>
          </a:xfrm>
          <a:prstGeom prst="rect">
            <a:avLst/>
          </a:prstGeom>
        </p:spPr>
      </p:pic>
      <p:sp>
        <p:nvSpPr>
          <p:cNvPr id="5" name="Rectangle 4">
            <a:extLst>
              <a:ext uri="{FF2B5EF4-FFF2-40B4-BE49-F238E27FC236}">
                <a16:creationId xmlns:a16="http://schemas.microsoft.com/office/drawing/2014/main" id="{AAE5F57C-BD6E-D54C-99EF-4ACECE891977}"/>
              </a:ext>
            </a:extLst>
          </p:cNvPr>
          <p:cNvSpPr/>
          <p:nvPr/>
        </p:nvSpPr>
        <p:spPr>
          <a:xfrm>
            <a:off x="64026" y="4591664"/>
            <a:ext cx="4370321" cy="3342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EA6A3B-094B-CE48-AA64-6CD43578C54A}"/>
              </a:ext>
            </a:extLst>
          </p:cNvPr>
          <p:cNvPicPr>
            <a:picLocks noChangeAspect="1"/>
          </p:cNvPicPr>
          <p:nvPr/>
        </p:nvPicPr>
        <p:blipFill>
          <a:blip r:embed="rId3"/>
          <a:stretch>
            <a:fillRect/>
          </a:stretch>
        </p:blipFill>
        <p:spPr>
          <a:xfrm>
            <a:off x="4876801" y="990172"/>
            <a:ext cx="4286866" cy="4153328"/>
          </a:xfrm>
          <a:prstGeom prst="rect">
            <a:avLst/>
          </a:prstGeom>
        </p:spPr>
      </p:pic>
      <p:cxnSp>
        <p:nvCxnSpPr>
          <p:cNvPr id="7" name="Straight Arrow Connector 6">
            <a:extLst>
              <a:ext uri="{FF2B5EF4-FFF2-40B4-BE49-F238E27FC236}">
                <a16:creationId xmlns:a16="http://schemas.microsoft.com/office/drawing/2014/main" id="{591EE455-9431-4147-9877-7C31124FB147}"/>
              </a:ext>
            </a:extLst>
          </p:cNvPr>
          <p:cNvCxnSpPr>
            <a:stCxn id="5" idx="3"/>
          </p:cNvCxnSpPr>
          <p:nvPr/>
        </p:nvCxnSpPr>
        <p:spPr>
          <a:xfrm flipV="1">
            <a:off x="4434347" y="2851355"/>
            <a:ext cx="1317524" cy="1907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9325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22C0163F-1353-F240-ADD7-2E001B7A5559}"/>
              </a:ext>
            </a:extLst>
          </p:cNvPr>
          <p:cNvSpPr txBox="1"/>
          <p:nvPr/>
        </p:nvSpPr>
        <p:spPr>
          <a:xfrm>
            <a:off x="315299" y="1148008"/>
            <a:ext cx="3653100" cy="923330"/>
          </a:xfrm>
          <a:prstGeom prst="rect">
            <a:avLst/>
          </a:prstGeom>
          <a:noFill/>
        </p:spPr>
        <p:txBody>
          <a:bodyPr wrap="square" rtlCol="0">
            <a:spAutoFit/>
          </a:bodyPr>
          <a:lstStyle/>
          <a:p>
            <a:r>
              <a:rPr lang="en-US" dirty="0"/>
              <a:t>For complex operations, </a:t>
            </a:r>
          </a:p>
          <a:p>
            <a:r>
              <a:rPr lang="en-US" dirty="0"/>
              <a:t>We often group operations into a container</a:t>
            </a:r>
          </a:p>
        </p:txBody>
      </p:sp>
      <p:pic>
        <p:nvPicPr>
          <p:cNvPr id="6" name="Picture 5">
            <a:extLst>
              <a:ext uri="{FF2B5EF4-FFF2-40B4-BE49-F238E27FC236}">
                <a16:creationId xmlns:a16="http://schemas.microsoft.com/office/drawing/2014/main" id="{9AF23C34-7179-CD4D-8821-2906DE08640C}"/>
              </a:ext>
            </a:extLst>
          </p:cNvPr>
          <p:cNvPicPr>
            <a:picLocks noChangeAspect="1"/>
          </p:cNvPicPr>
          <p:nvPr/>
        </p:nvPicPr>
        <p:blipFill>
          <a:blip r:embed="rId2"/>
          <a:stretch>
            <a:fillRect/>
          </a:stretch>
        </p:blipFill>
        <p:spPr>
          <a:xfrm>
            <a:off x="3968399" y="992601"/>
            <a:ext cx="5059855" cy="4150899"/>
          </a:xfrm>
          <a:prstGeom prst="rect">
            <a:avLst/>
          </a:prstGeom>
        </p:spPr>
      </p:pic>
    </p:spTree>
    <p:extLst>
      <p:ext uri="{BB962C8B-B14F-4D97-AF65-F5344CB8AC3E}">
        <p14:creationId xmlns:p14="http://schemas.microsoft.com/office/powerpoint/2010/main" val="3928088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658AA539-3ACD-8F4E-8E05-E0461956A2AE}"/>
              </a:ext>
            </a:extLst>
          </p:cNvPr>
          <p:cNvSpPr txBox="1"/>
          <p:nvPr/>
        </p:nvSpPr>
        <p:spPr>
          <a:xfrm>
            <a:off x="1746607" y="1890445"/>
            <a:ext cx="5887092" cy="1323439"/>
          </a:xfrm>
          <a:prstGeom prst="rect">
            <a:avLst/>
          </a:prstGeom>
          <a:noFill/>
        </p:spPr>
        <p:txBody>
          <a:bodyPr wrap="square" rtlCol="0">
            <a:spAutoFit/>
          </a:bodyPr>
          <a:lstStyle/>
          <a:p>
            <a:pPr algn="ctr"/>
            <a:r>
              <a:rPr lang="en-US" sz="8000" dirty="0"/>
              <a:t>DEMO</a:t>
            </a:r>
          </a:p>
        </p:txBody>
      </p:sp>
      <p:sp>
        <p:nvSpPr>
          <p:cNvPr id="6" name="TextBox 5">
            <a:extLst>
              <a:ext uri="{FF2B5EF4-FFF2-40B4-BE49-F238E27FC236}">
                <a16:creationId xmlns:a16="http://schemas.microsoft.com/office/drawing/2014/main" id="{E996706C-13B0-CC40-9523-A6D9A38AFB0F}"/>
              </a:ext>
            </a:extLst>
          </p:cNvPr>
          <p:cNvSpPr txBox="1"/>
          <p:nvPr/>
        </p:nvSpPr>
        <p:spPr>
          <a:xfrm>
            <a:off x="678543" y="4458984"/>
            <a:ext cx="7859282" cy="646331"/>
          </a:xfrm>
          <a:prstGeom prst="rect">
            <a:avLst/>
          </a:prstGeom>
          <a:noFill/>
        </p:spPr>
        <p:txBody>
          <a:bodyPr wrap="square" rtlCol="0">
            <a:spAutoFit/>
          </a:bodyPr>
          <a:lstStyle/>
          <a:p>
            <a:r>
              <a:rPr lang="en-US" dirty="0"/>
              <a:t>Full documentation and video can be found at: </a:t>
            </a:r>
            <a:r>
              <a:rPr lang="en-US" i="1" dirty="0">
                <a:hlinkClick r:id="rId2"/>
              </a:rPr>
              <a:t>https://</a:t>
            </a:r>
            <a:r>
              <a:rPr lang="en-US" i="1" dirty="0" err="1">
                <a:hlinkClick r:id="rId2"/>
              </a:rPr>
              <a:t>github.com</a:t>
            </a:r>
            <a:r>
              <a:rPr lang="en-US" i="1" dirty="0">
                <a:hlinkClick r:id="rId2"/>
              </a:rPr>
              <a:t>/Alex-Nguyen/</a:t>
            </a:r>
            <a:r>
              <a:rPr lang="en-US" i="1" dirty="0" err="1">
                <a:hlinkClick r:id="rId2"/>
              </a:rPr>
              <a:t>SaturatedThicknessTensorBoard</a:t>
            </a:r>
            <a:endParaRPr lang="en-US" i="1" dirty="0"/>
          </a:p>
        </p:txBody>
      </p:sp>
    </p:spTree>
    <p:extLst>
      <p:ext uri="{BB962C8B-B14F-4D97-AF65-F5344CB8AC3E}">
        <p14:creationId xmlns:p14="http://schemas.microsoft.com/office/powerpoint/2010/main" val="744819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TUS_c4Crv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121" y="2054311"/>
            <a:ext cx="3587058" cy="1034878"/>
          </a:xfrm>
          <a:prstGeom prst="rect">
            <a:avLst/>
          </a:prstGeom>
        </p:spPr>
      </p:pic>
    </p:spTree>
    <p:extLst>
      <p:ext uri="{BB962C8B-B14F-4D97-AF65-F5344CB8AC3E}">
        <p14:creationId xmlns:p14="http://schemas.microsoft.com/office/powerpoint/2010/main" val="244182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INTRODUCTION</a:t>
            </a:r>
          </a:p>
        </p:txBody>
      </p:sp>
      <p:sp>
        <p:nvSpPr>
          <p:cNvPr id="4" name="TextBox 3">
            <a:extLst>
              <a:ext uri="{FF2B5EF4-FFF2-40B4-BE49-F238E27FC236}">
                <a16:creationId xmlns:a16="http://schemas.microsoft.com/office/drawing/2014/main" id="{A31C978D-E443-46E5-8EE6-B2D952584B57}"/>
              </a:ext>
            </a:extLst>
          </p:cNvPr>
          <p:cNvSpPr txBox="1"/>
          <p:nvPr/>
        </p:nvSpPr>
        <p:spPr>
          <a:xfrm>
            <a:off x="128954" y="1266092"/>
            <a:ext cx="2415341" cy="923330"/>
          </a:xfrm>
          <a:prstGeom prst="rect">
            <a:avLst/>
          </a:prstGeom>
          <a:noFill/>
        </p:spPr>
        <p:txBody>
          <a:bodyPr wrap="none" rtlCol="0">
            <a:spAutoFit/>
          </a:bodyPr>
          <a:lstStyle/>
          <a:p>
            <a:r>
              <a:rPr lang="en-US" b="1" dirty="0"/>
              <a:t>Focus study:</a:t>
            </a:r>
          </a:p>
          <a:p>
            <a:r>
              <a:rPr lang="en-US" dirty="0"/>
              <a:t>Ogallala Aquifer in</a:t>
            </a:r>
          </a:p>
          <a:p>
            <a:r>
              <a:rPr lang="en-US" dirty="0"/>
              <a:t>High Plains region Texas</a:t>
            </a:r>
          </a:p>
        </p:txBody>
      </p:sp>
      <p:sp>
        <p:nvSpPr>
          <p:cNvPr id="3" name="Rectangle 2">
            <a:extLst>
              <a:ext uri="{FF2B5EF4-FFF2-40B4-BE49-F238E27FC236}">
                <a16:creationId xmlns:a16="http://schemas.microsoft.com/office/drawing/2014/main" id="{E1772E39-6E28-42E1-BEF7-2ECA2A6D1BAE}"/>
              </a:ext>
            </a:extLst>
          </p:cNvPr>
          <p:cNvSpPr/>
          <p:nvPr/>
        </p:nvSpPr>
        <p:spPr>
          <a:xfrm>
            <a:off x="1150569" y="4802749"/>
            <a:ext cx="7940443" cy="307777"/>
          </a:xfrm>
          <a:prstGeom prst="rect">
            <a:avLst/>
          </a:prstGeom>
        </p:spPr>
        <p:txBody>
          <a:bodyPr wrap="none">
            <a:spAutoFit/>
          </a:bodyPr>
          <a:lstStyle/>
          <a:p>
            <a:r>
              <a:rPr lang="en-US" sz="1400" dirty="0">
                <a:solidFill>
                  <a:srgbClr val="FF0000"/>
                </a:solidFill>
                <a:latin typeface="Source Sans Pro"/>
              </a:rPr>
              <a:t>Source: </a:t>
            </a:r>
            <a:r>
              <a:rPr lang="en-US" sz="1400" b="1" dirty="0">
                <a:hlinkClick r:id="rId2"/>
              </a:rPr>
              <a:t>Use of Crop-Specific Drought Indices for Determining Irrigation Demand in the Texas High Plains</a:t>
            </a:r>
            <a:endParaRPr lang="en-US" sz="1400" dirty="0">
              <a:solidFill>
                <a:srgbClr val="FF0000"/>
              </a:solidFill>
            </a:endParaRPr>
          </a:p>
        </p:txBody>
      </p:sp>
      <p:pic>
        <p:nvPicPr>
          <p:cNvPr id="4098" name="Picture 2" descr="Image result for ogallala aquifer texas declining">
            <a:extLst>
              <a:ext uri="{FF2B5EF4-FFF2-40B4-BE49-F238E27FC236}">
                <a16:creationId xmlns:a16="http://schemas.microsoft.com/office/drawing/2014/main" id="{C28EEF8E-00EB-4445-843E-03C697925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006" y="964553"/>
            <a:ext cx="5050608" cy="388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4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INTRODUCTION</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3959052" cy="1200329"/>
          </a:xfrm>
          <a:prstGeom prst="rect">
            <a:avLst/>
          </a:prstGeom>
          <a:noFill/>
        </p:spPr>
        <p:txBody>
          <a:bodyPr wrap="square" rtlCol="0">
            <a:spAutoFit/>
          </a:bodyPr>
          <a:lstStyle/>
          <a:p>
            <a:r>
              <a:rPr lang="en-US" b="1" dirty="0"/>
              <a:t>Saturated Thickness:</a:t>
            </a:r>
          </a:p>
          <a:p>
            <a:r>
              <a:rPr lang="en-US" dirty="0"/>
              <a:t>“the difference in elevation (or depth) between the water table and the bedrock surface”</a:t>
            </a:r>
          </a:p>
        </p:txBody>
      </p:sp>
      <p:sp>
        <p:nvSpPr>
          <p:cNvPr id="3" name="Rectangle 2">
            <a:extLst>
              <a:ext uri="{FF2B5EF4-FFF2-40B4-BE49-F238E27FC236}">
                <a16:creationId xmlns:a16="http://schemas.microsoft.com/office/drawing/2014/main" id="{E1772E39-6E28-42E1-BEF7-2ECA2A6D1BAE}"/>
              </a:ext>
            </a:extLst>
          </p:cNvPr>
          <p:cNvSpPr/>
          <p:nvPr/>
        </p:nvSpPr>
        <p:spPr>
          <a:xfrm>
            <a:off x="1150569" y="4802749"/>
            <a:ext cx="4635756" cy="307777"/>
          </a:xfrm>
          <a:prstGeom prst="rect">
            <a:avLst/>
          </a:prstGeom>
        </p:spPr>
        <p:txBody>
          <a:bodyPr wrap="none">
            <a:spAutoFit/>
          </a:bodyPr>
          <a:lstStyle/>
          <a:p>
            <a:r>
              <a:rPr lang="en-US" sz="1400" dirty="0">
                <a:solidFill>
                  <a:srgbClr val="FF0000"/>
                </a:solidFill>
                <a:latin typeface="Source Sans Pro"/>
              </a:rPr>
              <a:t>Source: </a:t>
            </a:r>
            <a:r>
              <a:rPr lang="en-US" sz="1400" b="1" dirty="0"/>
              <a:t>http://www.kgs.ku.edu/HighPlains/atlas/apst.htm</a:t>
            </a:r>
            <a:endParaRPr lang="en-US" sz="1400" dirty="0">
              <a:solidFill>
                <a:srgbClr val="FF0000"/>
              </a:solidFill>
            </a:endParaRPr>
          </a:p>
        </p:txBody>
      </p:sp>
      <p:pic>
        <p:nvPicPr>
          <p:cNvPr id="5122" name="Picture 2" descr="Image result for saturated thickness">
            <a:extLst>
              <a:ext uri="{FF2B5EF4-FFF2-40B4-BE49-F238E27FC236}">
                <a16:creationId xmlns:a16="http://schemas.microsoft.com/office/drawing/2014/main" id="{7CC915E2-C5E0-479B-930E-435CD5E94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323" y="992351"/>
            <a:ext cx="5407677"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03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INTRODUCTION</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3959052" cy="2585323"/>
          </a:xfrm>
          <a:prstGeom prst="rect">
            <a:avLst/>
          </a:prstGeom>
          <a:noFill/>
        </p:spPr>
        <p:txBody>
          <a:bodyPr wrap="square" rtlCol="0">
            <a:spAutoFit/>
          </a:bodyPr>
          <a:lstStyle/>
          <a:p>
            <a:r>
              <a:rPr lang="en-US" b="1" dirty="0"/>
              <a:t>RESEARCH QUESTIONS:</a:t>
            </a:r>
          </a:p>
          <a:p>
            <a:r>
              <a:rPr lang="en-US" dirty="0"/>
              <a:t>1. How can we </a:t>
            </a:r>
            <a:r>
              <a:rPr lang="en-US" dirty="0">
                <a:solidFill>
                  <a:srgbClr val="FF0000"/>
                </a:solidFill>
              </a:rPr>
              <a:t>predict</a:t>
            </a:r>
            <a:r>
              <a:rPr lang="en-US" dirty="0"/>
              <a:t> the </a:t>
            </a:r>
            <a:r>
              <a:rPr lang="en-US" dirty="0">
                <a:solidFill>
                  <a:srgbClr val="FF0000"/>
                </a:solidFill>
              </a:rPr>
              <a:t>saturated thickness </a:t>
            </a:r>
            <a:r>
              <a:rPr lang="en-US" dirty="0"/>
              <a:t>of the </a:t>
            </a:r>
            <a:r>
              <a:rPr lang="en-US" dirty="0" err="1"/>
              <a:t>Ogalla</a:t>
            </a:r>
            <a:r>
              <a:rPr lang="en-US" dirty="0"/>
              <a:t> Aquifer next month for proper water management strategies for a sustainable use of the</a:t>
            </a:r>
          </a:p>
          <a:p>
            <a:r>
              <a:rPr lang="en-US" dirty="0"/>
              <a:t>aquifer system ?</a:t>
            </a:r>
          </a:p>
          <a:p>
            <a:r>
              <a:rPr lang="en-US" dirty="0"/>
              <a:t>2. How can we </a:t>
            </a:r>
            <a:r>
              <a:rPr lang="en-US" dirty="0">
                <a:solidFill>
                  <a:srgbClr val="FF0000"/>
                </a:solidFill>
              </a:rPr>
              <a:t>understand</a:t>
            </a:r>
            <a:r>
              <a:rPr lang="en-US" dirty="0"/>
              <a:t> the prediction model w.r.t </a:t>
            </a:r>
            <a:r>
              <a:rPr lang="en-US" dirty="0">
                <a:solidFill>
                  <a:srgbClr val="FF0000"/>
                </a:solidFill>
              </a:rPr>
              <a:t>non-expert</a:t>
            </a:r>
            <a:r>
              <a:rPr lang="en-US" dirty="0"/>
              <a:t> in machine learning? </a:t>
            </a:r>
          </a:p>
        </p:txBody>
      </p:sp>
      <p:sp>
        <p:nvSpPr>
          <p:cNvPr id="3" name="Rectangle 2">
            <a:extLst>
              <a:ext uri="{FF2B5EF4-FFF2-40B4-BE49-F238E27FC236}">
                <a16:creationId xmlns:a16="http://schemas.microsoft.com/office/drawing/2014/main" id="{E1772E39-6E28-42E1-BEF7-2ECA2A6D1BAE}"/>
              </a:ext>
            </a:extLst>
          </p:cNvPr>
          <p:cNvSpPr/>
          <p:nvPr/>
        </p:nvSpPr>
        <p:spPr>
          <a:xfrm>
            <a:off x="4297530" y="3700214"/>
            <a:ext cx="4635756" cy="307777"/>
          </a:xfrm>
          <a:prstGeom prst="rect">
            <a:avLst/>
          </a:prstGeom>
        </p:spPr>
        <p:txBody>
          <a:bodyPr wrap="none">
            <a:spAutoFit/>
          </a:bodyPr>
          <a:lstStyle/>
          <a:p>
            <a:r>
              <a:rPr lang="en-US" sz="1400" dirty="0">
                <a:solidFill>
                  <a:srgbClr val="FF0000"/>
                </a:solidFill>
                <a:latin typeface="Source Sans Pro"/>
              </a:rPr>
              <a:t>Source: </a:t>
            </a:r>
            <a:r>
              <a:rPr lang="en-US" sz="1400" b="1" dirty="0"/>
              <a:t>http://www.kgs.ku.edu/HighPlains/atlas/apst.htm</a:t>
            </a:r>
            <a:endParaRPr lang="en-US" sz="1400" dirty="0">
              <a:solidFill>
                <a:srgbClr val="FF0000"/>
              </a:solidFill>
            </a:endParaRPr>
          </a:p>
        </p:txBody>
      </p:sp>
      <p:pic>
        <p:nvPicPr>
          <p:cNvPr id="5122" name="Picture 2" descr="Image result for saturated thickness">
            <a:extLst>
              <a:ext uri="{FF2B5EF4-FFF2-40B4-BE49-F238E27FC236}">
                <a16:creationId xmlns:a16="http://schemas.microsoft.com/office/drawing/2014/main" id="{7CC915E2-C5E0-479B-930E-435CD5E94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052" y="992351"/>
            <a:ext cx="5184948"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61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RELATED WORK</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3139321"/>
          </a:xfrm>
          <a:prstGeom prst="rect">
            <a:avLst/>
          </a:prstGeom>
          <a:noFill/>
        </p:spPr>
        <p:txBody>
          <a:bodyPr wrap="square" rtlCol="0">
            <a:spAutoFit/>
          </a:bodyPr>
          <a:lstStyle/>
          <a:p>
            <a:pPr marL="342900" indent="-342900">
              <a:buAutoNum type="arabicPeriod"/>
            </a:pPr>
            <a:r>
              <a:rPr lang="en-US" dirty="0"/>
              <a:t>Dutton et al.  Saturated Thickness in the Ogallala Aquifer in the Panhandle Water Planning Area— Simulation of 2000 through 2050 Withdrawal Projections</a:t>
            </a:r>
          </a:p>
          <a:p>
            <a:pPr lvl="1"/>
            <a:r>
              <a:rPr lang="en-US" dirty="0"/>
              <a:t>-&gt; a conceptual model that was capable of predicting underground water levels of 18 counties in Texas </a:t>
            </a:r>
            <a:r>
              <a:rPr lang="en-US" dirty="0">
                <a:solidFill>
                  <a:srgbClr val="FF0000"/>
                </a:solidFill>
              </a:rPr>
              <a:t>by 2050</a:t>
            </a:r>
            <a:r>
              <a:rPr lang="en-US" dirty="0"/>
              <a:t>.</a:t>
            </a:r>
          </a:p>
          <a:p>
            <a:r>
              <a:rPr lang="en-US" dirty="0"/>
              <a:t>	-&gt; based on the assumptions that </a:t>
            </a:r>
            <a:r>
              <a:rPr lang="en-US" dirty="0">
                <a:solidFill>
                  <a:srgbClr val="FF0000"/>
                </a:solidFill>
              </a:rPr>
              <a:t>pumping remains constant </a:t>
            </a:r>
            <a:r>
              <a:rPr lang="en-US" dirty="0"/>
              <a:t>until a well is depleted and 	projected pumping rates were based on the </a:t>
            </a:r>
            <a:r>
              <a:rPr lang="en-US" dirty="0">
                <a:solidFill>
                  <a:srgbClr val="FF0000"/>
                </a:solidFill>
              </a:rPr>
              <a:t>continuation of agriculture and economic 	development</a:t>
            </a:r>
            <a:r>
              <a:rPr lang="en-US" dirty="0"/>
              <a:t>.</a:t>
            </a:r>
          </a:p>
          <a:p>
            <a:pPr lvl="1"/>
            <a:endParaRPr lang="en-US" dirty="0"/>
          </a:p>
          <a:p>
            <a:r>
              <a:rPr lang="en-US" dirty="0"/>
              <a:t>2. A lot of other studies tried to use different prediction models (Auto-Regressive (AR), Moving Average (MA), or Auto-Regressive Integrated Moving Averages (ARIMA)…) and compare the performance of these models without looking into detail of these model visually.</a:t>
            </a:r>
          </a:p>
        </p:txBody>
      </p:sp>
    </p:spTree>
    <p:extLst>
      <p:ext uri="{BB962C8B-B14F-4D97-AF65-F5344CB8AC3E}">
        <p14:creationId xmlns:p14="http://schemas.microsoft.com/office/powerpoint/2010/main" val="413138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p>
        </p:txBody>
      </p:sp>
      <p:sp>
        <p:nvSpPr>
          <p:cNvPr id="4" name="TextBox 3">
            <a:extLst>
              <a:ext uri="{FF2B5EF4-FFF2-40B4-BE49-F238E27FC236}">
                <a16:creationId xmlns:a16="http://schemas.microsoft.com/office/drawing/2014/main" id="{A31C978D-E443-46E5-8EE6-B2D952584B57}"/>
              </a:ext>
            </a:extLst>
          </p:cNvPr>
          <p:cNvSpPr txBox="1"/>
          <p:nvPr/>
        </p:nvSpPr>
        <p:spPr>
          <a:xfrm>
            <a:off x="0" y="1023867"/>
            <a:ext cx="9037122" cy="4247317"/>
          </a:xfrm>
          <a:prstGeom prst="rect">
            <a:avLst/>
          </a:prstGeom>
          <a:noFill/>
        </p:spPr>
        <p:txBody>
          <a:bodyPr wrap="square" rtlCol="0">
            <a:spAutoFit/>
          </a:bodyPr>
          <a:lstStyle/>
          <a:p>
            <a:r>
              <a:rPr lang="en-US" dirty="0"/>
              <a:t>Our approach:</a:t>
            </a:r>
          </a:p>
          <a:p>
            <a:pPr marL="342900" indent="-342900">
              <a:buAutoNum type="arabicPeriod"/>
            </a:pPr>
            <a:r>
              <a:rPr lang="en-US" dirty="0"/>
              <a:t>We employ the </a:t>
            </a:r>
            <a:r>
              <a:rPr lang="en-US" b="1" dirty="0">
                <a:solidFill>
                  <a:srgbClr val="FF0000"/>
                </a:solidFill>
              </a:rPr>
              <a:t>Long-Short Term Memory </a:t>
            </a:r>
            <a:r>
              <a:rPr lang="en-US" dirty="0"/>
              <a:t>(LSTM) model based on </a:t>
            </a:r>
            <a:r>
              <a:rPr lang="en-US" dirty="0" err="1"/>
              <a:t>Keras</a:t>
            </a:r>
            <a:r>
              <a:rPr lang="en-US" dirty="0"/>
              <a:t> API to </a:t>
            </a:r>
            <a:r>
              <a:rPr lang="en-US" dirty="0">
                <a:solidFill>
                  <a:srgbClr val="FF0000"/>
                </a:solidFill>
              </a:rPr>
              <a:t>predict</a:t>
            </a:r>
            <a:r>
              <a:rPr lang="en-US" dirty="0"/>
              <a:t> the saturated thickness.</a:t>
            </a:r>
          </a:p>
          <a:p>
            <a:pPr lvl="1"/>
            <a:r>
              <a:rPr lang="en-US" b="1" dirty="0"/>
              <a:t>Why LSTM</a:t>
            </a:r>
            <a:r>
              <a:rPr lang="en-US" dirty="0"/>
              <a:t>: a type of recurrent neural network to predict future value based on history data. Why NOT other models? Study by </a:t>
            </a:r>
            <a:r>
              <a:rPr lang="en-US" dirty="0">
                <a:hlinkClick r:id="rId2"/>
              </a:rPr>
              <a:t>Sima Siami-Namini </a:t>
            </a:r>
            <a:r>
              <a:rPr lang="en-US" dirty="0"/>
              <a:t>showed the performance of LSTM with other models and proved that LSTM performed better. </a:t>
            </a:r>
            <a:r>
              <a:rPr lang="en-US" b="1" i="1" dirty="0">
                <a:solidFill>
                  <a:srgbClr val="FF0000"/>
                </a:solidFill>
              </a:rPr>
              <a:t>Time is matter</a:t>
            </a:r>
          </a:p>
          <a:p>
            <a:r>
              <a:rPr lang="en-US" dirty="0"/>
              <a:t>	</a:t>
            </a:r>
            <a:r>
              <a:rPr lang="en-US" b="1" dirty="0"/>
              <a:t>Why</a:t>
            </a:r>
            <a:r>
              <a:rPr lang="en-US" dirty="0"/>
              <a:t> : </a:t>
            </a:r>
            <a:r>
              <a:rPr lang="en-US" dirty="0" err="1"/>
              <a:t>Keras</a:t>
            </a:r>
            <a:r>
              <a:rPr lang="en-US" dirty="0"/>
              <a:t> is a high-level neural networks API, written in Python and capable of running 	on top of </a:t>
            </a:r>
            <a:r>
              <a:rPr lang="en-US" dirty="0">
                <a:hlinkClick r:id="rId3"/>
              </a:rPr>
              <a:t>TensorFlow</a:t>
            </a:r>
            <a:r>
              <a:rPr lang="en-US" dirty="0"/>
              <a:t>, </a:t>
            </a:r>
            <a:r>
              <a:rPr lang="en-US" dirty="0">
                <a:hlinkClick r:id="rId4"/>
              </a:rPr>
              <a:t>CNTK</a:t>
            </a:r>
            <a:r>
              <a:rPr lang="en-US" dirty="0"/>
              <a:t>, or </a:t>
            </a:r>
            <a:r>
              <a:rPr lang="en-US" dirty="0">
                <a:hlinkClick r:id="rId5"/>
              </a:rPr>
              <a:t>Theano</a:t>
            </a:r>
            <a:r>
              <a:rPr lang="en-US" dirty="0"/>
              <a:t>. It was developed with a focus on enabling fast 	experimentation. </a:t>
            </a:r>
            <a:r>
              <a:rPr lang="en-US" i="1" dirty="0"/>
              <a:t>Being able to go from idea to result with the least possible delay is key to 	doing good research.</a:t>
            </a:r>
            <a:endParaRPr lang="en-US" dirty="0"/>
          </a:p>
          <a:p>
            <a:endParaRPr lang="en-US" dirty="0"/>
          </a:p>
          <a:p>
            <a:r>
              <a:rPr lang="en-US" dirty="0"/>
              <a:t>2. We use </a:t>
            </a:r>
            <a:r>
              <a:rPr lang="en-US" dirty="0" err="1"/>
              <a:t>TensorBoard</a:t>
            </a:r>
            <a:r>
              <a:rPr lang="en-US" dirty="0"/>
              <a:t> visualization to </a:t>
            </a:r>
            <a:r>
              <a:rPr lang="en-US" dirty="0">
                <a:solidFill>
                  <a:srgbClr val="FF0000"/>
                </a:solidFill>
              </a:rPr>
              <a:t>analyze</a:t>
            </a:r>
            <a:r>
              <a:rPr lang="en-US" dirty="0"/>
              <a:t> how the prediction model works, </a:t>
            </a:r>
            <a:r>
              <a:rPr lang="en-US" dirty="0">
                <a:solidFill>
                  <a:srgbClr val="FF0000"/>
                </a:solidFill>
              </a:rPr>
              <a:t>trace</a:t>
            </a:r>
            <a:r>
              <a:rPr lang="en-US" dirty="0"/>
              <a:t> and </a:t>
            </a:r>
            <a:r>
              <a:rPr lang="en-US" dirty="0">
                <a:solidFill>
                  <a:srgbClr val="FF0000"/>
                </a:solidFill>
              </a:rPr>
              <a:t>debug</a:t>
            </a:r>
            <a:r>
              <a:rPr lang="en-US" dirty="0"/>
              <a:t> data flow.</a:t>
            </a:r>
          </a:p>
          <a:p>
            <a:r>
              <a:rPr lang="en-US" b="1" dirty="0"/>
              <a:t>	Why:  </a:t>
            </a:r>
            <a:r>
              <a:rPr lang="en-US" dirty="0"/>
              <a:t>Employ </a:t>
            </a:r>
            <a:r>
              <a:rPr lang="en-US" dirty="0" err="1"/>
              <a:t>Keras</a:t>
            </a:r>
            <a:r>
              <a:rPr lang="en-US" dirty="0"/>
              <a:t> API is easy, but how can we understand the model visually?</a:t>
            </a:r>
            <a:endParaRPr lang="en-US" b="1" dirty="0"/>
          </a:p>
          <a:p>
            <a:endParaRPr lang="en-US" dirty="0"/>
          </a:p>
        </p:txBody>
      </p:sp>
    </p:spTree>
    <p:extLst>
      <p:ext uri="{BB962C8B-B14F-4D97-AF65-F5344CB8AC3E}">
        <p14:creationId xmlns:p14="http://schemas.microsoft.com/office/powerpoint/2010/main" val="3291441330"/>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TTUS_PPT_9-16wide_WHITE.thmx</Template>
  <TotalTime>4542</TotalTime>
  <Words>1179</Words>
  <Application>Microsoft Macintosh PowerPoint</Application>
  <PresentationFormat>On-screen Show (16:9)</PresentationFormat>
  <Paragraphs>240</Paragraphs>
  <Slides>46</Slides>
  <Notes>7</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46</vt:i4>
      </vt:variant>
    </vt:vector>
  </HeadingPairs>
  <TitlesOfParts>
    <vt:vector size="57" baseType="lpstr">
      <vt:lpstr>Arial</vt:lpstr>
      <vt:lpstr>Calibri</vt:lpstr>
      <vt:lpstr>Source Sans Pro</vt:lpstr>
      <vt:lpstr>Symbol</vt:lpstr>
      <vt:lpstr>Times New Roman</vt:lpstr>
      <vt:lpstr>Wingdings</vt:lpstr>
      <vt:lpstr>1_Custom Design</vt:lpstr>
      <vt:lpstr>4_Custom Design</vt:lpstr>
      <vt:lpstr>5_Custom Design</vt:lpstr>
      <vt:lpstr>6_Custom Design</vt:lpstr>
      <vt:lpstr>7_Custom Design</vt:lpstr>
      <vt:lpstr>PowerPoint Presentation</vt:lpstr>
      <vt:lpstr>CONTENTS</vt:lpstr>
      <vt:lpstr>INTRODUCTION</vt:lpstr>
      <vt:lpstr>INTRODUCTION</vt:lpstr>
      <vt:lpstr>INTRODUCTION</vt:lpstr>
      <vt:lpstr>INTRODUCTION</vt:lpstr>
      <vt:lpstr>INTRODUCTION</vt:lpstr>
      <vt:lpstr>RELATED WORK</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Husmann, Kaitlyn</dc:creator>
  <cp:lastModifiedBy>Nguyen, Vinh</cp:lastModifiedBy>
  <cp:revision>83</cp:revision>
  <dcterms:created xsi:type="dcterms:W3CDTF">2013-08-02T17:45:05Z</dcterms:created>
  <dcterms:modified xsi:type="dcterms:W3CDTF">2018-05-21T19:23:35Z</dcterms:modified>
</cp:coreProperties>
</file>